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44"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A18498-AA58-4B2C-8965-F74DE8B47F82}">
          <p14:sldIdLst>
            <p14:sldId id="2544"/>
          </p14:sldIdLst>
        </p14:section>
        <p14:section name="Default Section" id="{AE8AA60A-C081-4995-8E41-D204FF2D27BA}">
          <p14:sldIdLst/>
        </p14:section>
        <p14:section name="BackUp" id="{53A1B18D-7514-47A1-BDD1-41024345D3D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 id="1" name="Van Becelaere, Kimberly" initials="VBK" lastIdx="2" clrIdx="1">
    <p:extLst>
      <p:ext uri="{19B8F6BF-5375-455C-9EA6-DF929625EA0E}">
        <p15:presenceInfo xmlns:p15="http://schemas.microsoft.com/office/powerpoint/2012/main" userId="S::kvanbece@nrel.gov::d3c4085b-4dc5-4d1f-bd68-d7ac6356aef1" providerId="AD"/>
      </p:ext>
    </p:extLst>
  </p:cmAuthor>
  <p:cmAuthor id="2" name="Kurtz, Jennifer" initials="KJ" lastIdx="1" clrIdx="2">
    <p:extLst>
      <p:ext uri="{19B8F6BF-5375-455C-9EA6-DF929625EA0E}">
        <p15:presenceInfo xmlns:p15="http://schemas.microsoft.com/office/powerpoint/2012/main" userId="S::jkurtz@nrel.gov::75538218-3a57-41da-9f2f-99117140a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F3"/>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07"/>
    <p:restoredTop sz="94694"/>
  </p:normalViewPr>
  <p:slideViewPr>
    <p:cSldViewPr snapToGrid="0">
      <p:cViewPr varScale="1">
        <p:scale>
          <a:sx n="115" d="100"/>
          <a:sy n="115" d="100"/>
        </p:scale>
        <p:origin x="2022" y="558"/>
      </p:cViewPr>
      <p:guideLst>
        <p:guide orient="horz" pos="1620"/>
        <p:guide pos="2880"/>
      </p:guideLst>
    </p:cSldViewPr>
  </p:slideViewPr>
  <p:notesTextViewPr>
    <p:cViewPr>
      <p:scale>
        <a:sx n="1" d="1"/>
        <a:sy n="1" d="1"/>
      </p:scale>
      <p:origin x="0" y="0"/>
    </p:cViewPr>
  </p:notesTextViewPr>
  <p:sorterViewPr>
    <p:cViewPr>
      <p:scale>
        <a:sx n="130" d="100"/>
        <a:sy n="13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7/10/2020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https://thesource.nrel.gov/publishing/disclaimers.html"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D0B5D6-19C6-C240-8A4A-D91733D837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93503" y="249408"/>
            <a:ext cx="6052183" cy="2904103"/>
          </a:xfrm>
          <a:prstGeom prst="rect">
            <a:avLst/>
          </a:prstGeom>
          <a:ln>
            <a:solidFill>
              <a:schemeClr val="tx1">
                <a:lumMod val="20000"/>
                <a:lumOff val="80000"/>
              </a:schemeClr>
            </a:solidFill>
          </a:ln>
        </p:spPr>
      </p:pic>
      <p:sp>
        <p:nvSpPr>
          <p:cNvPr id="9" name="TextBox 8">
            <a:extLst>
              <a:ext uri="{FF2B5EF4-FFF2-40B4-BE49-F238E27FC236}">
                <a16:creationId xmlns:a16="http://schemas.microsoft.com/office/drawing/2014/main" id="{6A94802A-09A8-9E4E-AB4D-1EBB9F228F21}"/>
              </a:ext>
            </a:extLst>
          </p:cNvPr>
          <p:cNvSpPr txBox="1"/>
          <p:nvPr userDrawn="1"/>
        </p:nvSpPr>
        <p:spPr>
          <a:xfrm>
            <a:off x="240329" y="140544"/>
            <a:ext cx="2507077" cy="2970044"/>
          </a:xfrm>
          <a:prstGeom prst="rect">
            <a:avLst/>
          </a:prstGeom>
          <a:noFill/>
        </p:spPr>
        <p:txBody>
          <a:bodyPr wrap="square" rtlCol="0">
            <a:spAutoFit/>
          </a:bodyPr>
          <a:lstStyle/>
          <a:p>
            <a:pPr algn="l"/>
            <a:r>
              <a:rPr lang="en-US" sz="1700" b="1" i="1">
                <a:solidFill>
                  <a:srgbClr val="FF0000"/>
                </a:solidFill>
              </a:rPr>
              <a:t>PC Users:</a:t>
            </a:r>
          </a:p>
          <a:p>
            <a:pPr algn="l"/>
            <a:r>
              <a:rPr lang="en-US" sz="1700" i="1">
                <a:solidFill>
                  <a:srgbClr val="FF0000"/>
                </a:solidFill>
              </a:rPr>
              <a:t>Microsoft PowerPoint for Windows has default settings that continually compress images. To avoid loss</a:t>
            </a:r>
            <a:r>
              <a:rPr lang="en-US" sz="1700" i="1" baseline="0">
                <a:solidFill>
                  <a:srgbClr val="FF0000"/>
                </a:solidFill>
              </a:rPr>
              <a:t> of quality </a:t>
            </a:r>
            <a:r>
              <a:rPr lang="en-US" sz="1700" i="1">
                <a:solidFill>
                  <a:srgbClr val="FF0000"/>
                </a:solidFill>
              </a:rPr>
              <a:t>for photos and graphics within this presentation file,</a:t>
            </a:r>
            <a:r>
              <a:rPr lang="en-US" sz="1700" i="1" baseline="0">
                <a:solidFill>
                  <a:srgbClr val="FF0000"/>
                </a:solidFill>
              </a:rPr>
              <a:t> </a:t>
            </a:r>
            <a:r>
              <a:rPr lang="en-US" sz="1700" i="1">
                <a:solidFill>
                  <a:srgbClr val="FF0000"/>
                </a:solidFill>
              </a:rPr>
              <a:t>please follow these</a:t>
            </a:r>
            <a:r>
              <a:rPr lang="en-US" sz="1700" i="1" baseline="0">
                <a:solidFill>
                  <a:srgbClr val="FF0000"/>
                </a:solidFill>
              </a:rPr>
              <a:t> instructions </a:t>
            </a:r>
            <a:r>
              <a:rPr lang="en-US" sz="1700" i="1">
                <a:solidFill>
                  <a:srgbClr val="FF0000"/>
                </a:solidFill>
              </a:rPr>
              <a:t>to change your software settings.</a:t>
            </a:r>
            <a:endParaRPr lang="en-US" sz="1700"/>
          </a:p>
        </p:txBody>
      </p:sp>
      <p:sp>
        <p:nvSpPr>
          <p:cNvPr id="10" name="Rectangle 9">
            <a:extLst>
              <a:ext uri="{FF2B5EF4-FFF2-40B4-BE49-F238E27FC236}">
                <a16:creationId xmlns:a16="http://schemas.microsoft.com/office/drawing/2014/main" id="{CBA3EC89-8FD7-AD49-87E0-02D7F2DF5F59}"/>
              </a:ext>
            </a:extLst>
          </p:cNvPr>
          <p:cNvSpPr/>
          <p:nvPr userDrawn="1"/>
        </p:nvSpPr>
        <p:spPr>
          <a:xfrm>
            <a:off x="0" y="3339831"/>
            <a:ext cx="9144000" cy="12321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1BB405-73FA-544A-9D06-35DD6B110F85}"/>
              </a:ext>
            </a:extLst>
          </p:cNvPr>
          <p:cNvSpPr txBox="1"/>
          <p:nvPr userDrawn="1"/>
        </p:nvSpPr>
        <p:spPr>
          <a:xfrm>
            <a:off x="1509306" y="3410717"/>
            <a:ext cx="6958187" cy="1107996"/>
          </a:xfrm>
          <a:prstGeom prst="rect">
            <a:avLst/>
          </a:prstGeom>
          <a:noFill/>
        </p:spPr>
        <p:txBody>
          <a:bodyPr wrap="square" rtlCol="0">
            <a:spAutoFit/>
          </a:bodyPr>
          <a:lstStyle/>
          <a:p>
            <a:pPr algn="l"/>
            <a:r>
              <a:rPr lang="en-US" sz="1600" b="1" i="0" u="none" strike="noStrike" kern="1200">
                <a:solidFill>
                  <a:schemeClr val="bg1"/>
                </a:solidFill>
                <a:effectLst/>
                <a:latin typeface="+mn-lt"/>
                <a:ea typeface="+mn-ea"/>
                <a:cs typeface="+mn-cs"/>
              </a:rPr>
              <a:t>Note: </a:t>
            </a:r>
            <a:r>
              <a:rPr lang="en-US" sz="1600" b="0" i="0" u="none" strike="noStrike" kern="1200">
                <a:solidFill>
                  <a:schemeClr val="bg1"/>
                </a:solidFill>
                <a:effectLst/>
                <a:latin typeface="+mn-lt"/>
                <a:ea typeface="+mn-ea"/>
                <a:cs typeface="+mn-cs"/>
              </a:rPr>
              <a:t>To view and access all available template examples and change the title slide background image, click on </a:t>
            </a:r>
            <a:r>
              <a:rPr lang="en-US" sz="1600" b="0" i="1" u="none" strike="noStrike" kern="1200">
                <a:solidFill>
                  <a:schemeClr val="bg1"/>
                </a:solidFill>
                <a:effectLst/>
                <a:latin typeface="+mn-lt"/>
                <a:ea typeface="+mn-ea"/>
                <a:cs typeface="+mn-cs"/>
              </a:rPr>
              <a:t>View &gt; Slide Master</a:t>
            </a:r>
            <a:r>
              <a:rPr lang="en-US" sz="1600" b="0" i="0" u="none" strike="noStrike" kern="1200">
                <a:solidFill>
                  <a:schemeClr val="bg1"/>
                </a:solidFill>
                <a:effectLst/>
                <a:latin typeface="+mn-lt"/>
                <a:ea typeface="+mn-ea"/>
                <a:cs typeface="+mn-cs"/>
              </a:rPr>
              <a:t>. Be sure to close out of the Master slide view when working on slide content by clicking on </a:t>
            </a:r>
            <a:r>
              <a:rPr lang="en-US" sz="1600" b="0" i="1" u="none" strike="noStrike" kern="1200">
                <a:solidFill>
                  <a:schemeClr val="bg1"/>
                </a:solidFill>
                <a:effectLst/>
                <a:latin typeface="+mn-lt"/>
                <a:ea typeface="+mn-ea"/>
                <a:cs typeface="+mn-cs"/>
              </a:rPr>
              <a:t>View &gt; Normal</a:t>
            </a:r>
            <a:r>
              <a:rPr lang="en-US" sz="1600" b="0" i="0" u="none" strike="noStrike" kern="1200">
                <a:solidFill>
                  <a:schemeClr val="bg1"/>
                </a:solidFill>
                <a:effectLst/>
                <a:latin typeface="+mn-lt"/>
                <a:ea typeface="+mn-ea"/>
                <a:cs typeface="+mn-cs"/>
              </a:rPr>
              <a:t>. Full frame photo size is </a:t>
            </a:r>
            <a:r>
              <a:rPr lang="en-US" sz="1800" b="0" i="0" u="none" strike="noStrike" kern="1200">
                <a:solidFill>
                  <a:schemeClr val="bg1"/>
                </a:solidFill>
                <a:effectLst/>
                <a:latin typeface="+mn-lt"/>
                <a:ea typeface="+mn-ea"/>
                <a:cs typeface="+mn-cs"/>
              </a:rPr>
              <a:t>10” x 5.63”</a:t>
            </a:r>
            <a:r>
              <a:rPr lang="en-US" sz="1600" b="0" i="0" u="none" strike="noStrike" kern="1200">
                <a:solidFill>
                  <a:schemeClr val="bg1"/>
                </a:solidFill>
                <a:effectLst/>
                <a:latin typeface="+mn-lt"/>
                <a:ea typeface="+mn-ea"/>
                <a:cs typeface="+mn-cs"/>
              </a:rPr>
              <a:t>or </a:t>
            </a:r>
            <a:r>
              <a:rPr lang="en-US" sz="1800" b="0" i="0" u="none" strike="noStrike" kern="1200">
                <a:solidFill>
                  <a:schemeClr val="bg1"/>
                </a:solidFill>
                <a:effectLst/>
                <a:latin typeface="+mn-lt"/>
                <a:ea typeface="+mn-ea"/>
                <a:cs typeface="+mn-cs"/>
              </a:rPr>
              <a:t>1500 pixels x 844 pixels </a:t>
            </a:r>
            <a:r>
              <a:rPr lang="en-US" sz="1600" b="0" i="0" u="none" strike="noStrike" kern="1200">
                <a:solidFill>
                  <a:schemeClr val="bg1"/>
                </a:solidFill>
                <a:effectLst/>
                <a:latin typeface="+mn-lt"/>
                <a:ea typeface="+mn-ea"/>
                <a:cs typeface="+mn-cs"/>
              </a:rPr>
              <a:t>@ 150 DPI.</a:t>
            </a:r>
            <a:endParaRPr lang="en-US" sz="1600" i="0">
              <a:solidFill>
                <a:schemeClr val="bg1"/>
              </a:solidFill>
            </a:endParaRPr>
          </a:p>
        </p:txBody>
      </p:sp>
      <p:sp>
        <p:nvSpPr>
          <p:cNvPr id="12" name="Oval 11">
            <a:extLst>
              <a:ext uri="{FF2B5EF4-FFF2-40B4-BE49-F238E27FC236}">
                <a16:creationId xmlns:a16="http://schemas.microsoft.com/office/drawing/2014/main" id="{3056F585-18BE-674F-A94A-18D71683402A}"/>
              </a:ext>
            </a:extLst>
          </p:cNvPr>
          <p:cNvSpPr/>
          <p:nvPr userDrawn="1"/>
        </p:nvSpPr>
        <p:spPr>
          <a:xfrm>
            <a:off x="391886" y="3535136"/>
            <a:ext cx="840921" cy="8409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3AEB9E5-6B41-3742-B632-83E2CC8D1741}"/>
              </a:ext>
            </a:extLst>
          </p:cNvPr>
          <p:cNvSpPr txBox="1"/>
          <p:nvPr userDrawn="1"/>
        </p:nvSpPr>
        <p:spPr>
          <a:xfrm>
            <a:off x="495980" y="3302040"/>
            <a:ext cx="600076" cy="1323439"/>
          </a:xfrm>
          <a:prstGeom prst="rect">
            <a:avLst/>
          </a:prstGeom>
          <a:noFill/>
        </p:spPr>
        <p:txBody>
          <a:bodyPr wrap="square" rtlCol="0">
            <a:spAutoFit/>
          </a:bodyPr>
          <a:lstStyle/>
          <a:p>
            <a:pPr algn="ctr"/>
            <a:r>
              <a:rPr lang="en-US" sz="8000" b="1"/>
              <a:t>!</a:t>
            </a:r>
          </a:p>
        </p:txBody>
      </p:sp>
    </p:spTree>
    <p:extLst>
      <p:ext uri="{BB962C8B-B14F-4D97-AF65-F5344CB8AC3E}">
        <p14:creationId xmlns:p14="http://schemas.microsoft.com/office/powerpoint/2010/main" val="16136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imple Slide - Text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1" y="395095"/>
            <a:ext cx="4114800" cy="2176655"/>
          </a:xfrm>
        </p:spPr>
        <p:txBody>
          <a:bodyPr>
            <a:normAutofit/>
          </a:bodyPr>
          <a:lstStyle>
            <a:lvl1pPr marL="0" indent="0">
              <a:buNone/>
              <a:defRPr sz="2000" b="0"/>
            </a:lvl1pPr>
            <a:lvl2pPr marL="457200" indent="0">
              <a:buNone/>
              <a:defRPr/>
            </a:lvl2pPr>
          </a:lstStyle>
          <a:p>
            <a:pPr lvl="0"/>
            <a:r>
              <a:rPr lang="en-US"/>
              <a:t>Summary or description text about the slide, images, charts, data go here.</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457200" y="2795954"/>
            <a:ext cx="2651760" cy="1950672"/>
          </a:xfrm>
          <a:solidFill>
            <a:schemeClr val="bg1">
              <a:lumMod val="85000"/>
            </a:schemeClr>
          </a:solidFill>
        </p:spPr>
        <p:txBody>
          <a:bodyPr>
            <a:normAutofit/>
          </a:bodyPr>
          <a:lstStyle>
            <a:lvl1pPr marL="0" indent="0">
              <a:buNone/>
              <a:defRPr sz="1600"/>
            </a:lvl1pPr>
          </a:lstStyle>
          <a:p>
            <a:r>
              <a:rPr lang="en-US"/>
              <a:t>Insert image here</a:t>
            </a:r>
          </a:p>
        </p:txBody>
      </p:sp>
      <p:sp>
        <p:nvSpPr>
          <p:cNvPr id="6" name="Picture Placeholder 4">
            <a:extLst>
              <a:ext uri="{FF2B5EF4-FFF2-40B4-BE49-F238E27FC236}">
                <a16:creationId xmlns:a16="http://schemas.microsoft.com/office/drawing/2014/main" id="{4F619479-75AC-A745-A352-0D743D62E3EA}"/>
              </a:ext>
            </a:extLst>
          </p:cNvPr>
          <p:cNvSpPr>
            <a:spLocks noGrp="1"/>
          </p:cNvSpPr>
          <p:nvPr>
            <p:ph type="pic" sz="quarter" idx="12" hasCustomPrompt="1"/>
          </p:nvPr>
        </p:nvSpPr>
        <p:spPr>
          <a:xfrm>
            <a:off x="3246120" y="2795954"/>
            <a:ext cx="2651760" cy="1950672"/>
          </a:xfrm>
          <a:solidFill>
            <a:schemeClr val="bg1">
              <a:lumMod val="85000"/>
            </a:schemeClr>
          </a:solidFill>
        </p:spPr>
        <p:txBody>
          <a:bodyPr>
            <a:normAutofit/>
          </a:bodyPr>
          <a:lstStyle>
            <a:lvl1pPr marL="0" indent="0">
              <a:buNone/>
              <a:defRPr sz="1600"/>
            </a:lvl1pPr>
          </a:lstStyle>
          <a:p>
            <a:r>
              <a:rPr lang="en-US"/>
              <a:t>Insert image here</a:t>
            </a:r>
          </a:p>
        </p:txBody>
      </p:sp>
      <p:sp>
        <p:nvSpPr>
          <p:cNvPr id="7" name="Picture Placeholder 4">
            <a:extLst>
              <a:ext uri="{FF2B5EF4-FFF2-40B4-BE49-F238E27FC236}">
                <a16:creationId xmlns:a16="http://schemas.microsoft.com/office/drawing/2014/main" id="{FEC72F80-AAAF-2747-9B70-3072CB21FAAD}"/>
              </a:ext>
            </a:extLst>
          </p:cNvPr>
          <p:cNvSpPr>
            <a:spLocks noGrp="1"/>
          </p:cNvSpPr>
          <p:nvPr>
            <p:ph type="pic" sz="quarter" idx="13" hasCustomPrompt="1"/>
          </p:nvPr>
        </p:nvSpPr>
        <p:spPr>
          <a:xfrm>
            <a:off x="6035040" y="2795954"/>
            <a:ext cx="2651760" cy="1950672"/>
          </a:xfrm>
          <a:solidFill>
            <a:schemeClr val="bg1">
              <a:lumMod val="85000"/>
            </a:schemeClr>
          </a:solidFill>
        </p:spPr>
        <p:txBody>
          <a:bodyPr>
            <a:normAutofit/>
          </a:bodyPr>
          <a:lstStyle>
            <a:lvl1pPr marL="0" indent="0">
              <a:buNone/>
              <a:defRPr sz="1600"/>
            </a:lvl1pPr>
          </a:lstStyle>
          <a:p>
            <a:r>
              <a:rPr lang="en-US"/>
              <a:t>Insert image here</a:t>
            </a:r>
          </a:p>
        </p:txBody>
      </p:sp>
      <p:sp>
        <p:nvSpPr>
          <p:cNvPr id="8" name="Chart Placeholder 6">
            <a:extLst>
              <a:ext uri="{FF2B5EF4-FFF2-40B4-BE49-F238E27FC236}">
                <a16:creationId xmlns:a16="http://schemas.microsoft.com/office/drawing/2014/main" id="{EEADAD7D-0DCA-B946-BD57-8AFA7A8BDDF7}"/>
              </a:ext>
            </a:extLst>
          </p:cNvPr>
          <p:cNvSpPr>
            <a:spLocks noGrp="1"/>
          </p:cNvSpPr>
          <p:nvPr>
            <p:ph type="chart" sz="quarter" idx="14" hasCustomPrompt="1"/>
          </p:nvPr>
        </p:nvSpPr>
        <p:spPr>
          <a:xfrm>
            <a:off x="4765432" y="395095"/>
            <a:ext cx="3921368" cy="2176655"/>
          </a:xfrm>
          <a:prstGeom prst="rect">
            <a:avLst/>
          </a:prstGeom>
          <a:solidFill>
            <a:schemeClr val="bg1">
              <a:lumMod val="95000"/>
            </a:schemeClr>
          </a:solidFill>
        </p:spPr>
        <p:txBody>
          <a:bodyPr vert="horz"/>
          <a:lstStyle>
            <a:lvl1pPr marL="0" indent="0">
              <a:buNone/>
              <a:defRPr sz="1200"/>
            </a:lvl1pPr>
          </a:lstStyle>
          <a:p>
            <a:r>
              <a:rPr lang="en-US"/>
              <a:t>Insert Chart</a:t>
            </a:r>
          </a:p>
        </p:txBody>
      </p:sp>
    </p:spTree>
    <p:extLst>
      <p:ext uri="{BB962C8B-B14F-4D97-AF65-F5344CB8AC3E}">
        <p14:creationId xmlns:p14="http://schemas.microsoft.com/office/powerpoint/2010/main" val="304545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27857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Tree>
    <p:extLst>
      <p:ext uri="{BB962C8B-B14F-4D97-AF65-F5344CB8AC3E}">
        <p14:creationId xmlns:p14="http://schemas.microsoft.com/office/powerpoint/2010/main" val="149885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314276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725204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42657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114586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4223442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156761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p>
        </p:txBody>
      </p:sp>
    </p:spTree>
    <p:extLst>
      <p:ext uri="{BB962C8B-B14F-4D97-AF65-F5344CB8AC3E}">
        <p14:creationId xmlns:p14="http://schemas.microsoft.com/office/powerpoint/2010/main" val="4701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736975" y="1252017"/>
            <a:ext cx="4322144" cy="1348326"/>
          </a:xfrm>
        </p:spPr>
        <p:txBody>
          <a:bodyPr anchor="b" anchorCtr="0">
            <a:noAutofit/>
          </a:bodyPr>
          <a:lstStyle>
            <a:lvl1pPr marL="0" indent="0">
              <a:buNone/>
              <a:defRPr sz="3000"/>
            </a:lvl1pPr>
          </a:lstStyle>
          <a:p>
            <a:pPr lvl="0"/>
            <a:r>
              <a:rPr lang="en-US"/>
              <a:t>Title</a:t>
            </a:r>
          </a:p>
        </p:txBody>
      </p:sp>
      <p:cxnSp>
        <p:nvCxnSpPr>
          <p:cNvPr id="10" name="Straight Connector 9"/>
          <p:cNvCxnSpPr/>
          <p:nvPr userDrawn="1"/>
        </p:nvCxnSpPr>
        <p:spPr>
          <a:xfrm>
            <a:off x="3839856" y="2780783"/>
            <a:ext cx="42192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736975" y="2961483"/>
            <a:ext cx="4322763"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63528C9F-D43C-8E4B-8E26-1B7ED4C750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429012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 or additional text</a:t>
            </a:r>
          </a:p>
        </p:txBody>
      </p:sp>
    </p:spTree>
    <p:extLst>
      <p:ext uri="{BB962C8B-B14F-4D97-AF65-F5344CB8AC3E}">
        <p14:creationId xmlns:p14="http://schemas.microsoft.com/office/powerpoint/2010/main" val="281122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solidFill>
                  <a:srgbClr val="FFFFFF"/>
                </a:solidFill>
              </a:defRPr>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additional text</a:t>
            </a:r>
          </a:p>
        </p:txBody>
      </p:sp>
      <p:pic>
        <p:nvPicPr>
          <p:cNvPr id="7" name="Picture 6">
            <a:extLst>
              <a:ext uri="{FF2B5EF4-FFF2-40B4-BE49-F238E27FC236}">
                <a16:creationId xmlns:a16="http://schemas.microsoft.com/office/drawing/2014/main" id="{BCD81D6E-1FEF-494B-8DE9-C3FA89D8E3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0" cy="5143501"/>
          </a:xfrm>
          <a:prstGeom prst="rect">
            <a:avLst/>
          </a:prstGeom>
        </p:spPr>
      </p:pic>
      <p:sp>
        <p:nvSpPr>
          <p:cNvPr id="8" name="Text Placeholder 5">
            <a:extLst>
              <a:ext uri="{FF2B5EF4-FFF2-40B4-BE49-F238E27FC236}">
                <a16:creationId xmlns:a16="http://schemas.microsoft.com/office/drawing/2014/main" id="{C8A9D350-E638-1741-AC57-6D03E43354FE}"/>
              </a:ext>
            </a:extLst>
          </p:cNvPr>
          <p:cNvSpPr>
            <a:spLocks noGrp="1"/>
          </p:cNvSpPr>
          <p:nvPr>
            <p:ph type="body" sz="quarter" idx="12" hasCustomPrompt="1"/>
          </p:nvPr>
        </p:nvSpPr>
        <p:spPr>
          <a:xfrm>
            <a:off x="-1"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Key Messaging Slide One</a:t>
            </a:r>
          </a:p>
        </p:txBody>
      </p:sp>
      <p:sp>
        <p:nvSpPr>
          <p:cNvPr id="9" name="Text Placeholder 5">
            <a:extLst>
              <a:ext uri="{FF2B5EF4-FFF2-40B4-BE49-F238E27FC236}">
                <a16:creationId xmlns:a16="http://schemas.microsoft.com/office/drawing/2014/main" id="{0520D0A0-2A9B-AE40-97A3-801824CC27A0}"/>
              </a:ext>
            </a:extLst>
          </p:cNvPr>
          <p:cNvSpPr>
            <a:spLocks noGrp="1"/>
          </p:cNvSpPr>
          <p:nvPr>
            <p:ph type="body" sz="quarter" idx="13"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Transition Slide</a:t>
            </a:r>
          </a:p>
        </p:txBody>
      </p:sp>
    </p:spTree>
    <p:extLst>
      <p:ext uri="{BB962C8B-B14F-4D97-AF65-F5344CB8AC3E}">
        <p14:creationId xmlns:p14="http://schemas.microsoft.com/office/powerpoint/2010/main" val="19411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solidFill>
            <a:schemeClr val="bg1">
              <a:lumMod val="95000"/>
            </a:schemeClr>
          </a:solidFill>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1"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Transition Slide</a:t>
            </a:r>
          </a:p>
        </p:txBody>
      </p:sp>
    </p:spTree>
    <p:extLst>
      <p:ext uri="{BB962C8B-B14F-4D97-AF65-F5344CB8AC3E}">
        <p14:creationId xmlns:p14="http://schemas.microsoft.com/office/powerpoint/2010/main" val="3788749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a:t>Data Slide: </a:t>
            </a:r>
            <a:br>
              <a:rPr lang="en-US"/>
            </a:br>
            <a:r>
              <a:rPr lang="en-US"/>
              <a:t>Keep Title Concise</a:t>
            </a:r>
          </a:p>
        </p:txBody>
      </p:sp>
      <p:sp>
        <p:nvSpPr>
          <p:cNvPr id="4" name="Text Placeholder 3"/>
          <p:cNvSpPr>
            <a:spLocks noGrp="1"/>
          </p:cNvSpPr>
          <p:nvPr>
            <p:ph type="body" sz="quarter" idx="10" hasCustomPrompt="1"/>
          </p:nvPr>
        </p:nvSpPr>
        <p:spPr>
          <a:xfrm>
            <a:off x="4077835" y="417513"/>
            <a:ext cx="4769303" cy="1281943"/>
          </a:xfrm>
        </p:spPr>
        <p:txBody>
          <a:bodyPr lIns="0" tIns="0" rIns="0" bIns="0" anchor="ctr" anchorCtr="0">
            <a:noAutofit/>
          </a:bodyPr>
          <a:lstStyle>
            <a:lvl1pPr marL="0" indent="0">
              <a:buNone/>
              <a:defRPr sz="2000"/>
            </a:lvl1pPr>
          </a:lstStyle>
          <a:p>
            <a:pPr lvl="0"/>
            <a:r>
              <a:rPr lang="en-US"/>
              <a:t>Summary or description text about the slide, charts, data go here.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a:t>Insert Chart</a:t>
            </a:r>
          </a:p>
        </p:txBody>
      </p:sp>
      <p:sp>
        <p:nvSpPr>
          <p:cNvPr id="14" name="Text Placeholder 13"/>
          <p:cNvSpPr>
            <a:spLocks noGrp="1"/>
          </p:cNvSpPr>
          <p:nvPr>
            <p:ph type="body" sz="quarter" idx="15" hasCustomPrompt="1"/>
          </p:nvPr>
        </p:nvSpPr>
        <p:spPr>
          <a:xfrm>
            <a:off x="468312"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5" name="Text Placeholder 13"/>
          <p:cNvSpPr>
            <a:spLocks noGrp="1"/>
          </p:cNvSpPr>
          <p:nvPr>
            <p:ph type="body" sz="quarter" idx="16" hasCustomPrompt="1"/>
          </p:nvPr>
        </p:nvSpPr>
        <p:spPr>
          <a:xfrm>
            <a:off x="2618823"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6" name="Text Placeholder 13"/>
          <p:cNvSpPr>
            <a:spLocks noGrp="1"/>
          </p:cNvSpPr>
          <p:nvPr>
            <p:ph type="body" sz="quarter" idx="17" hasCustomPrompt="1"/>
          </p:nvPr>
        </p:nvSpPr>
        <p:spPr>
          <a:xfrm>
            <a:off x="4766690"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7" name="Text Placeholder 13"/>
          <p:cNvSpPr>
            <a:spLocks noGrp="1"/>
          </p:cNvSpPr>
          <p:nvPr>
            <p:ph type="body" sz="quarter" idx="18" hasCustomPrompt="1"/>
          </p:nvPr>
        </p:nvSpPr>
        <p:spPr>
          <a:xfrm>
            <a:off x="6963599"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8" name="Text Placeholder 13"/>
          <p:cNvSpPr>
            <a:spLocks noGrp="1"/>
          </p:cNvSpPr>
          <p:nvPr>
            <p:ph type="body" sz="quarter" idx="19" hasCustomPrompt="1"/>
          </p:nvPr>
        </p:nvSpPr>
        <p:spPr>
          <a:xfrm>
            <a:off x="468312" y="4675059"/>
            <a:ext cx="1882775" cy="205197"/>
          </a:xfrm>
        </p:spPr>
        <p:txBody>
          <a:bodyPr lIns="0" tIns="0" rIns="0" bIns="0">
            <a:noAutofit/>
          </a:bodyPr>
          <a:lstStyle>
            <a:lvl1pPr marL="0" indent="0" algn="l">
              <a:buNone/>
              <a:defRPr sz="1000" baseline="0"/>
            </a:lvl1pPr>
            <a:lvl2pPr>
              <a:defRPr sz="1400"/>
            </a:lvl2pPr>
            <a:lvl3pPr>
              <a:defRPr sz="1400"/>
            </a:lvl3pPr>
            <a:lvl4pPr>
              <a:defRPr sz="1400"/>
            </a:lvl4pPr>
            <a:lvl5pPr>
              <a:defRPr sz="1400"/>
            </a:lvl5pPr>
          </a:lstStyle>
          <a:p>
            <a:pPr lvl="0"/>
            <a:r>
              <a:rPr lang="en-US"/>
              <a:t>Data citation</a:t>
            </a:r>
          </a:p>
        </p:txBody>
      </p:sp>
      <p:sp>
        <p:nvSpPr>
          <p:cNvPr id="19" name="TextBox 18"/>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332969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3982103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a:t>Insert a large image here</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8"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0"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660572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a:t>Insert a large image here</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5" name="Text Placeholder 14"/>
          <p:cNvSpPr>
            <a:spLocks noGrp="1"/>
          </p:cNvSpPr>
          <p:nvPr>
            <p:ph type="body" sz="quarter" idx="50" hasCustomPrompt="1"/>
          </p:nvPr>
        </p:nvSpPr>
        <p:spPr>
          <a:xfrm>
            <a:off x="479425" y="2968625"/>
            <a:ext cx="8267686" cy="1738313"/>
          </a:xfr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Short Slide Summary</a:t>
            </a:r>
          </a:p>
        </p:txBody>
      </p:sp>
      <p:sp>
        <p:nvSpPr>
          <p:cNvPr id="2" name="Title 1"/>
          <p:cNvSpPr>
            <a:spLocks noGrp="1"/>
          </p:cNvSpPr>
          <p:nvPr>
            <p:ph type="title" hasCustomPrompt="1"/>
          </p:nvPr>
        </p:nvSpPr>
        <p:spPr>
          <a:xfrm>
            <a:off x="0" y="2186187"/>
            <a:ext cx="4936982" cy="497572"/>
          </a:xfrm>
        </p:spPr>
        <p:txBody>
          <a:bodyPr lIns="274320" tIns="91440" bIns="45720">
            <a:spAutoFit/>
          </a:bodyPr>
          <a:lstStyle>
            <a:lvl1pPr algn="l">
              <a:defRPr/>
            </a:lvl1pPr>
          </a:lstStyle>
          <a:p>
            <a:pPr lvl="0"/>
            <a:r>
              <a:rPr lang="en-US"/>
              <a:t>Title: Content Slide</a:t>
            </a:r>
          </a:p>
        </p:txBody>
      </p:sp>
    </p:spTree>
    <p:extLst>
      <p:ext uri="{BB962C8B-B14F-4D97-AF65-F5344CB8AC3E}">
        <p14:creationId xmlns:p14="http://schemas.microsoft.com/office/powerpoint/2010/main" val="1638536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Slide - Half Blue - Half 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0"/>
            <a:ext cx="9144000" cy="3205163"/>
          </a:xfrm>
          <a:solidFill>
            <a:schemeClr val="bg1">
              <a:lumMod val="95000"/>
            </a:schemeClr>
          </a:solidFill>
        </p:spPr>
        <p:txBody>
          <a:bodyPr/>
          <a:lstStyle>
            <a:lvl1pPr marL="0" indent="0" algn="ctr">
              <a:buNone/>
              <a:defRPr/>
            </a:lvl1pPr>
          </a:lstStyle>
          <a:p>
            <a:r>
              <a:rPr lang="en-US"/>
              <a:t>Insert Photo or Graphic</a:t>
            </a:r>
          </a:p>
        </p:txBody>
      </p:sp>
    </p:spTree>
    <p:extLst>
      <p:ext uri="{BB962C8B-B14F-4D97-AF65-F5344CB8AC3E}">
        <p14:creationId xmlns:p14="http://schemas.microsoft.com/office/powerpoint/2010/main" val="2367864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320444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2965837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Slide - Half Blue 2">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7" name="Text Placeholder 7">
            <a:extLst>
              <a:ext uri="{FF2B5EF4-FFF2-40B4-BE49-F238E27FC236}">
                <a16:creationId xmlns:a16="http://schemas.microsoft.com/office/drawing/2014/main" id="{2736CC6A-2FA9-E242-A5D0-FCF48179A1F7}"/>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281408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6949"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465B8CD2-BF47-094F-B614-5CEAE71B3F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393331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4319771"/>
            <a:ext cx="3308350" cy="481299"/>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4319771"/>
            <a:ext cx="4642454" cy="481299"/>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41526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3769799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4319771"/>
            <a:ext cx="3308350" cy="481299"/>
          </a:xfrm>
        </p:spPr>
        <p:txBody>
          <a:bodyPr lIns="0" tIns="0" rIns="0" bIns="0">
            <a:noAutofit/>
          </a:bodyPr>
          <a:lstStyle>
            <a:lvl1pPr marL="0" indent="0">
              <a:spcBef>
                <a:spcPts val="0"/>
              </a:spcBef>
              <a:buNone/>
              <a:defRPr sz="28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4319771"/>
            <a:ext cx="4642454" cy="481299"/>
          </a:xfrm>
        </p:spPr>
        <p:txBody>
          <a:bodyPr lIns="0" tIns="73152" rIns="0" bIns="0">
            <a:noAutofit/>
          </a:bodyPr>
          <a:lstStyle>
            <a:lvl1pPr marL="0" indent="0">
              <a:buNone/>
              <a:defRPr sz="2000"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bg1"/>
                </a:solidFill>
              </a:rPr>
              <a:t>NREL</a:t>
            </a:r>
            <a:r>
              <a:rPr lang="en-US" sz="800" baseline="0">
                <a:solidFill>
                  <a:schemeClr val="bg1"/>
                </a:solidFill>
              </a:rPr>
              <a:t>    </a:t>
            </a:r>
            <a:r>
              <a:rPr lang="en-US" sz="80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bg1"/>
              </a:solidFill>
            </a:endParaRPr>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3414057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51435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Tree>
    <p:extLst>
      <p:ext uri="{BB962C8B-B14F-4D97-AF65-F5344CB8AC3E}">
        <p14:creationId xmlns:p14="http://schemas.microsoft.com/office/powerpoint/2010/main" val="3771149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347" y="0"/>
            <a:ext cx="7644653" cy="51435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Tree>
    <p:extLst>
      <p:ext uri="{BB962C8B-B14F-4D97-AF65-F5344CB8AC3E}">
        <p14:creationId xmlns:p14="http://schemas.microsoft.com/office/powerpoint/2010/main" val="3425231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51435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Tree>
    <p:extLst>
      <p:ext uri="{BB962C8B-B14F-4D97-AF65-F5344CB8AC3E}">
        <p14:creationId xmlns:p14="http://schemas.microsoft.com/office/powerpoint/2010/main" val="3150301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3226702" y="0"/>
            <a:ext cx="5917298"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2850947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1499614" y="0"/>
            <a:ext cx="7644385"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693940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749807" y="0"/>
            <a:ext cx="8394193"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387230"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8" name="Rectangle 7">
            <a:extLst>
              <a:ext uri="{FF2B5EF4-FFF2-40B4-BE49-F238E27FC236}">
                <a16:creationId xmlns:a16="http://schemas.microsoft.com/office/drawing/2014/main" id="{C6FB4065-B034-894F-B2AD-10DA51A4FF51}"/>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415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id="{9D95246B-679C-0C47-B3E3-F6535A89622F}"/>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2236090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355488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Full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F1A8B5-A7FF-7B41-937B-02AAB3641A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668" t="2190" r="1880" b="1402"/>
          <a:stretch/>
        </p:blipFill>
        <p:spPr>
          <a:xfrm>
            <a:off x="0" y="0"/>
            <a:ext cx="9144000" cy="5143500"/>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3837251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371600"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7" name="Rectangle 6">
            <a:extLst>
              <a:ext uri="{FF2B5EF4-FFF2-40B4-BE49-F238E27FC236}">
                <a16:creationId xmlns:a16="http://schemas.microsoft.com/office/drawing/2014/main" id="{CAF46C4D-EA55-834D-A1ED-486FAB3B53C7}"/>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448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257175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Tree>
    <p:extLst>
      <p:ext uri="{BB962C8B-B14F-4D97-AF65-F5344CB8AC3E}">
        <p14:creationId xmlns:p14="http://schemas.microsoft.com/office/powerpoint/2010/main" val="3859114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615" y="0"/>
            <a:ext cx="7644385" cy="257175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499615"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Rectangle 10">
            <a:extLst>
              <a:ext uri="{FF2B5EF4-FFF2-40B4-BE49-F238E27FC236}">
                <a16:creationId xmlns:a16="http://schemas.microsoft.com/office/drawing/2014/main" id="{4ABA21AF-1C86-484E-8C81-8214908BC04B}"/>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7">
            <a:extLst>
              <a:ext uri="{FF2B5EF4-FFF2-40B4-BE49-F238E27FC236}">
                <a16:creationId xmlns:a16="http://schemas.microsoft.com/office/drawing/2014/main" id="{F6D85388-BAE4-4F43-AA76-E25591032497}"/>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3620648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257175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8" name="Rectangle 7">
            <a:extLst>
              <a:ext uri="{FF2B5EF4-FFF2-40B4-BE49-F238E27FC236}">
                <a16:creationId xmlns:a16="http://schemas.microsoft.com/office/drawing/2014/main" id="{199804E5-74BF-BD47-85E5-EA49688872F8}"/>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17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3648971"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Tree>
    <p:extLst>
      <p:ext uri="{BB962C8B-B14F-4D97-AF65-F5344CB8AC3E}">
        <p14:creationId xmlns:p14="http://schemas.microsoft.com/office/powerpoint/2010/main" val="3666576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499614"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921884"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id="{8FAAD8C3-A811-7F49-ABE6-460F673A0377}"/>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0B0CD720-AECF-2546-AD56-838BD33350C3}"/>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a:t>text</a:t>
            </a:r>
          </a:p>
        </p:txBody>
      </p:sp>
    </p:spTree>
    <p:extLst>
      <p:ext uri="{BB962C8B-B14F-4D97-AF65-F5344CB8AC3E}">
        <p14:creationId xmlns:p14="http://schemas.microsoft.com/office/powerpoint/2010/main" val="4200942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solidFill>
                  <a:schemeClr val="tx1"/>
                </a:solidFill>
              </a:rPr>
              <a:t>NREL</a:t>
            </a:r>
            <a:r>
              <a:rPr lang="en-US" sz="800" baseline="0">
                <a:solidFill>
                  <a:schemeClr val="tx1"/>
                </a:solidFill>
              </a:rPr>
              <a:t>    </a:t>
            </a:r>
            <a:r>
              <a:rPr lang="en-US" sz="80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172077" y="505617"/>
            <a:ext cx="4642454" cy="1096963"/>
          </a:xfrm>
        </p:spPr>
        <p:txBody>
          <a:bodyPr lIns="0" tIns="73152" rIns="0" bIns="0">
            <a:noAutofit/>
          </a:bodyPr>
          <a:lstStyle>
            <a:lvl1pPr marL="0" indent="0">
              <a:buNone/>
              <a:defRPr sz="2000" b="0">
                <a:solidFill>
                  <a:schemeClr val="tx1"/>
                </a:solidFill>
              </a:defRPr>
            </a:lvl1pPr>
          </a:lstStyle>
          <a:p>
            <a:pPr lvl="0"/>
            <a:r>
              <a:rPr lang="en-US"/>
              <a:t>Supporting body text</a:t>
            </a:r>
          </a:p>
        </p:txBody>
      </p:sp>
      <p:sp>
        <p:nvSpPr>
          <p:cNvPr id="8" name="Rectangle 7">
            <a:extLst>
              <a:ext uri="{FF2B5EF4-FFF2-40B4-BE49-F238E27FC236}">
                <a16:creationId xmlns:a16="http://schemas.microsoft.com/office/drawing/2014/main" id="{D9F44E30-1CE7-304C-AF61-09BD499EEA25}"/>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907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54239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4" name="Text Placeholder 27"/>
          <p:cNvSpPr>
            <a:spLocks noGrp="1"/>
          </p:cNvSpPr>
          <p:nvPr>
            <p:ph type="body" sz="quarter" idx="20" hasCustomPrompt="1"/>
          </p:nvPr>
        </p:nvSpPr>
        <p:spPr>
          <a:xfrm>
            <a:off x="457200" y="4090975"/>
            <a:ext cx="4123076" cy="727263"/>
          </a:xfrm>
          <a:prstGeom prst="rect">
            <a:avLst/>
          </a:prstGeom>
        </p:spPr>
        <p:txBody>
          <a:bodyPr vert="horz" lIns="0" tIns="0" rIns="0" bIns="0" anchor="t" anchorCtr="0"/>
          <a:lstStyle>
            <a:lvl1pPr marL="0" indent="0">
              <a:spcBef>
                <a:spcPts val="1000"/>
              </a:spcBef>
              <a:buFont typeface="Arial"/>
              <a:buNone/>
              <a:defRPr sz="18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4825308" y="182880"/>
            <a:ext cx="3871998" cy="209551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7" name="Picture Placeholder 2"/>
          <p:cNvSpPr>
            <a:spLocks noGrp="1"/>
          </p:cNvSpPr>
          <p:nvPr>
            <p:ph type="pic" sz="quarter" idx="23" hasCustomPrompt="1"/>
          </p:nvPr>
        </p:nvSpPr>
        <p:spPr>
          <a:xfrm>
            <a:off x="4825308" y="2479946"/>
            <a:ext cx="3871998" cy="2338291"/>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8" name="TextBox 7"/>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634595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Tree>
    <p:extLst>
      <p:ext uri="{BB962C8B-B14F-4D97-AF65-F5344CB8AC3E}">
        <p14:creationId xmlns:p14="http://schemas.microsoft.com/office/powerpoint/2010/main" val="1942167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
        <p:nvSpPr>
          <p:cNvPr id="7" name="TextBox 6">
            <a:extLst>
              <a:ext uri="{FF2B5EF4-FFF2-40B4-BE49-F238E27FC236}">
                <a16:creationId xmlns:a16="http://schemas.microsoft.com/office/drawing/2014/main" id="{4D25D62E-9C80-6549-866A-CF8A873BF3DE}"/>
              </a:ext>
            </a:extLst>
          </p:cNvPr>
          <p:cNvSpPr txBox="1"/>
          <p:nvPr userDrawn="1"/>
        </p:nvSpPr>
        <p:spPr>
          <a:xfrm>
            <a:off x="107795" y="3835487"/>
            <a:ext cx="5580695" cy="1200329"/>
          </a:xfrm>
          <a:prstGeom prst="rect">
            <a:avLst/>
          </a:prstGeom>
          <a:noFill/>
        </p:spPr>
        <p:txBody>
          <a:bodyPr wrap="square" rtlCol="0">
            <a:spAutoFit/>
          </a:bodyPr>
          <a:lstStyle/>
          <a:p>
            <a:r>
              <a:rPr lang="en-US" sz="900"/>
              <a:t>This work was authored </a:t>
            </a:r>
            <a:r>
              <a:rPr lang="en-US" sz="900">
                <a:solidFill>
                  <a:srgbClr val="FF0000"/>
                </a:solidFill>
              </a:rPr>
              <a:t>[in part]</a:t>
            </a:r>
            <a:r>
              <a:rPr lang="en-US" sz="900"/>
              <a:t> by the National Renewable Energy Laboratory, operated by Alliance for Sustainable Energy, LLC, for the U.S. Department of Energy (DOE) under Contract No. DE-AC36-08GO28308. Funding provided by </a:t>
            </a:r>
            <a:r>
              <a:rPr lang="en-US" sz="900">
                <a:solidFill>
                  <a:srgbClr val="FF0000"/>
                </a:solidFill>
              </a:rPr>
              <a:t>[applicable Department of Energy office and program office, e.g., U.S. Department of Energy Office of Energy Efficiency and Renewable Energy Solar Energy Technologies Office (spell out full office names; do not use initialisms/acronyms)]</a:t>
            </a:r>
            <a:r>
              <a:rPr lang="en-US" sz="900"/>
              <a:t>.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endParaRPr lang="en-US" sz="900">
              <a:solidFill>
                <a:schemeClr val="tx1"/>
              </a:solidFill>
            </a:endParaRPr>
          </a:p>
        </p:txBody>
      </p:sp>
      <p:grpSp>
        <p:nvGrpSpPr>
          <p:cNvPr id="8" name="Group 7">
            <a:extLst>
              <a:ext uri="{FF2B5EF4-FFF2-40B4-BE49-F238E27FC236}">
                <a16:creationId xmlns:a16="http://schemas.microsoft.com/office/drawing/2014/main" id="{EF1042E9-C103-A54C-BB93-07B4BA47A9A6}"/>
              </a:ext>
            </a:extLst>
          </p:cNvPr>
          <p:cNvGrpSpPr/>
          <p:nvPr userDrawn="1"/>
        </p:nvGrpSpPr>
        <p:grpSpPr>
          <a:xfrm>
            <a:off x="1160290" y="2923341"/>
            <a:ext cx="1200990" cy="891562"/>
            <a:chOff x="2576623" y="33912667"/>
            <a:chExt cx="2971800" cy="2206133"/>
          </a:xfrm>
        </p:grpSpPr>
        <p:sp>
          <p:nvSpPr>
            <p:cNvPr id="10" name="Rounded Rectangular Callout 9">
              <a:extLst>
                <a:ext uri="{FF2B5EF4-FFF2-40B4-BE49-F238E27FC236}">
                  <a16:creationId xmlns:a16="http://schemas.microsoft.com/office/drawing/2014/main" id="{E992B2AE-3F65-9F4A-9CF6-9647603DC89A}"/>
                </a:ext>
              </a:extLst>
            </p:cNvPr>
            <p:cNvSpPr/>
            <p:nvPr/>
          </p:nvSpPr>
          <p:spPr bwMode="auto">
            <a:xfrm>
              <a:off x="2576623" y="33912667"/>
              <a:ext cx="2971800" cy="2206133"/>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1" name="TextBox 10">
              <a:extLst>
                <a:ext uri="{FF2B5EF4-FFF2-40B4-BE49-F238E27FC236}">
                  <a16:creationId xmlns:a16="http://schemas.microsoft.com/office/drawing/2014/main" id="{50095912-C565-554A-B23A-0162EEF02886}"/>
                </a:ext>
              </a:extLst>
            </p:cNvPr>
            <p:cNvSpPr txBox="1"/>
            <p:nvPr/>
          </p:nvSpPr>
          <p:spPr>
            <a:xfrm>
              <a:off x="2662702" y="34195673"/>
              <a:ext cx="2885721" cy="1789714"/>
            </a:xfrm>
            <a:prstGeom prst="rect">
              <a:avLst/>
            </a:prstGeom>
            <a:noFill/>
          </p:spPr>
          <p:txBody>
            <a:bodyPr wrap="square" rtlCol="0">
              <a:spAutoFit/>
            </a:bodyPr>
            <a:lstStyle/>
            <a:p>
              <a:r>
                <a:rPr lang="en-US" sz="1000">
                  <a:solidFill>
                    <a:srgbClr val="FF0000"/>
                  </a:solidFill>
                </a:rPr>
                <a:t>Insert the words “in part” if this work includes </a:t>
              </a:r>
              <a:br>
                <a:rPr lang="en-US" sz="1000">
                  <a:solidFill>
                    <a:srgbClr val="FF0000"/>
                  </a:solidFill>
                </a:rPr>
              </a:br>
              <a:r>
                <a:rPr lang="en-US" sz="1000">
                  <a:solidFill>
                    <a:srgbClr val="FF0000"/>
                  </a:solidFill>
                </a:rPr>
                <a:t>non-NREL authors.</a:t>
              </a:r>
            </a:p>
            <a:p>
              <a:pPr algn="l"/>
              <a:r>
                <a:rPr lang="en-US" sz="100">
                  <a:solidFill>
                    <a:srgbClr val="FF0000"/>
                  </a:solidFill>
                </a:rPr>
                <a:t>.</a:t>
              </a:r>
            </a:p>
          </p:txBody>
        </p:sp>
      </p:grpSp>
      <p:grpSp>
        <p:nvGrpSpPr>
          <p:cNvPr id="12" name="Group 11">
            <a:extLst>
              <a:ext uri="{FF2B5EF4-FFF2-40B4-BE49-F238E27FC236}">
                <a16:creationId xmlns:a16="http://schemas.microsoft.com/office/drawing/2014/main" id="{459BF0D5-6437-5C45-BCE8-E796DD25A9F5}"/>
              </a:ext>
            </a:extLst>
          </p:cNvPr>
          <p:cNvGrpSpPr/>
          <p:nvPr userDrawn="1"/>
        </p:nvGrpSpPr>
        <p:grpSpPr>
          <a:xfrm>
            <a:off x="3413774" y="2835776"/>
            <a:ext cx="2316254" cy="1215855"/>
            <a:chOff x="-183051" y="33227554"/>
            <a:chExt cx="5731474" cy="3039310"/>
          </a:xfrm>
          <a:solidFill>
            <a:schemeClr val="bg1">
              <a:alpha val="38000"/>
            </a:schemeClr>
          </a:solidFill>
        </p:grpSpPr>
        <p:sp>
          <p:nvSpPr>
            <p:cNvPr id="13" name="Rounded Rectangular Callout 12">
              <a:extLst>
                <a:ext uri="{FF2B5EF4-FFF2-40B4-BE49-F238E27FC236}">
                  <a16:creationId xmlns:a16="http://schemas.microsoft.com/office/drawing/2014/main" id="{993AE333-8181-7B4E-A36B-01F4F72B5AC8}"/>
                </a:ext>
              </a:extLst>
            </p:cNvPr>
            <p:cNvSpPr/>
            <p:nvPr/>
          </p:nvSpPr>
          <p:spPr bwMode="auto">
            <a:xfrm>
              <a:off x="-183051" y="33227554"/>
              <a:ext cx="5731474" cy="3039310"/>
            </a:xfrm>
            <a:prstGeom prst="wedgeRoundRectCallout">
              <a:avLst/>
            </a:prstGeom>
            <a:solidFill>
              <a:schemeClr val="bg1">
                <a:alpha val="81000"/>
              </a:schemeClr>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4" name="TextBox 13">
              <a:extLst>
                <a:ext uri="{FF2B5EF4-FFF2-40B4-BE49-F238E27FC236}">
                  <a16:creationId xmlns:a16="http://schemas.microsoft.com/office/drawing/2014/main" id="{BFE1391B-DFC1-8D43-9278-AEF2B02003B1}"/>
                </a:ext>
              </a:extLst>
            </p:cNvPr>
            <p:cNvSpPr txBox="1"/>
            <p:nvPr/>
          </p:nvSpPr>
          <p:spPr>
            <a:xfrm>
              <a:off x="29149" y="33394988"/>
              <a:ext cx="5307072" cy="2627452"/>
            </a:xfrm>
            <a:prstGeom prst="rect">
              <a:avLst/>
            </a:prstGeom>
            <a:grpFill/>
          </p:spPr>
          <p:txBody>
            <a:bodyPr wrap="square" rtlCol="0">
              <a:spAutoFit/>
            </a:bodyPr>
            <a:lstStyle/>
            <a:p>
              <a:r>
                <a:rPr lang="en-US" sz="900">
                  <a:solidFill>
                    <a:srgbClr val="FF0000"/>
                  </a:solidFill>
                </a:rPr>
                <a:t>Edit the red bracketed text as appropriate with the applicable DOE office(s) and program office(s) that sponsored the work and/or add other funding as needed.  For non-EERE funding, see </a:t>
              </a:r>
              <a:r>
                <a:rPr lang="en-US" sz="900" u="sng">
                  <a:solidFill>
                    <a:srgbClr val="FF0000"/>
                  </a:solidFill>
                  <a:hlinkClick r:id="rId4"/>
                </a:rPr>
                <a:t>https://thesource.nrel.gov/publishing/disclaimers.html</a:t>
              </a:r>
              <a:endParaRPr lang="en-US" sz="200" i="0">
                <a:solidFill>
                  <a:srgbClr val="FF0000"/>
                </a:solidFill>
              </a:endParaRPr>
            </a:p>
          </p:txBody>
        </p:sp>
      </p:grpSp>
    </p:spTree>
    <p:extLst>
      <p:ext uri="{BB962C8B-B14F-4D97-AF65-F5344CB8AC3E}">
        <p14:creationId xmlns:p14="http://schemas.microsoft.com/office/powerpoint/2010/main" val="112472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 Blue Backgrou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2AD4B6-5589-B742-BDDC-8DE22CCB22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433"/>
          <a:stretch/>
        </p:blipFill>
        <p:spPr>
          <a:xfrm>
            <a:off x="725830" y="169227"/>
            <a:ext cx="7692339" cy="4974273"/>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67876295-9728-A943-A66A-D4797EDDAE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291168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 Blue Backgro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527" y="0"/>
            <a:ext cx="9116946" cy="5143499"/>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6" y="2744788"/>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67876295-9728-A943-A66A-D4797EDDAE2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7454" y="1"/>
            <a:ext cx="2331892" cy="1092307"/>
          </a:xfrm>
          <a:prstGeom prst="rect">
            <a:avLst/>
          </a:prstGeom>
        </p:spPr>
      </p:pic>
    </p:spTree>
    <p:extLst>
      <p:ext uri="{BB962C8B-B14F-4D97-AF65-F5344CB8AC3E}">
        <p14:creationId xmlns:p14="http://schemas.microsoft.com/office/powerpoint/2010/main" val="154819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Simple Slide</a:t>
            </a:r>
          </a:p>
        </p:txBody>
      </p:sp>
      <p:sp>
        <p:nvSpPr>
          <p:cNvPr id="9" name="Text Placeholder 8"/>
          <p:cNvSpPr>
            <a:spLocks noGrp="1"/>
          </p:cNvSpPr>
          <p:nvPr>
            <p:ph type="body" sz="quarter" idx="10"/>
          </p:nvPr>
        </p:nvSpPr>
        <p:spPr>
          <a:xfrm>
            <a:off x="457200" y="1371600"/>
            <a:ext cx="8120063"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7374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82540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
            <a:ext cx="8236857" cy="776514"/>
          </a:xfrm>
        </p:spPr>
        <p:txBody>
          <a:bodyPr/>
          <a:lstStyle/>
          <a:p>
            <a:r>
              <a:rPr lang="en-US"/>
              <a:t>Simple Slide</a:t>
            </a:r>
          </a:p>
        </p:txBody>
      </p:sp>
      <p:sp>
        <p:nvSpPr>
          <p:cNvPr id="5" name="TextBox 4"/>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48500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 + Image</a:t>
            </a:r>
          </a:p>
        </p:txBody>
      </p:sp>
      <p:sp>
        <p:nvSpPr>
          <p:cNvPr id="9" name="Text Placeholder 8"/>
          <p:cNvSpPr>
            <a:spLocks noGrp="1"/>
          </p:cNvSpPr>
          <p:nvPr>
            <p:ph type="body" sz="quarter" idx="10" hasCustomPrompt="1"/>
          </p:nvPr>
        </p:nvSpPr>
        <p:spPr>
          <a:xfrm>
            <a:off x="457200" y="1124857"/>
            <a:ext cx="5143499" cy="3621769"/>
          </a:xfrm>
        </p:spPr>
        <p:txBody>
          <a:bodyPr/>
          <a:lstStyle>
            <a:lvl1pPr marL="0" indent="0">
              <a:buNone/>
              <a:defRPr b="1"/>
            </a:lvl1pPr>
            <a:lvl2pPr>
              <a:defRPr sz="2000"/>
            </a:lvl2pPr>
          </a:lstStyle>
          <a:p>
            <a:pPr lvl="0"/>
            <a:r>
              <a:rPr lang="en-US"/>
              <a:t>Header text</a:t>
            </a:r>
          </a:p>
          <a:p>
            <a:pPr lvl="1"/>
            <a:r>
              <a:rPr lang="en-US"/>
              <a:t>Bullet point 1</a:t>
            </a:r>
          </a:p>
          <a:p>
            <a:pPr lvl="1"/>
            <a:r>
              <a:rPr lang="en-US"/>
              <a:t>Bullet point 2</a:t>
            </a:r>
          </a:p>
          <a:p>
            <a:pPr lvl="1"/>
            <a:r>
              <a:rPr lang="en-US"/>
              <a:t>Bullet point 3</a:t>
            </a:r>
            <a:br>
              <a:rPr lang="en-US"/>
            </a:br>
            <a:endParaRPr lang="en-US"/>
          </a:p>
          <a:p>
            <a:pPr lvl="0"/>
            <a:r>
              <a:rPr lang="en-US"/>
              <a:t>Header text</a:t>
            </a:r>
          </a:p>
          <a:p>
            <a:pPr lvl="1"/>
            <a:r>
              <a:rPr lang="en-US"/>
              <a:t>Bullet point 1</a:t>
            </a:r>
          </a:p>
          <a:p>
            <a:pPr lvl="1"/>
            <a:r>
              <a:rPr lang="en-US"/>
              <a:t>Bullet point 2</a:t>
            </a:r>
          </a:p>
          <a:p>
            <a:pPr lvl="1"/>
            <a:r>
              <a:rPr lang="en-US"/>
              <a:t>Bullet point 3</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5952392" y="1125538"/>
            <a:ext cx="2734407" cy="3621088"/>
          </a:xfrm>
          <a:solidFill>
            <a:schemeClr val="bg1">
              <a:lumMod val="85000"/>
            </a:schemeClr>
          </a:solidFill>
        </p:spPr>
        <p:txBody>
          <a:bodyPr>
            <a:normAutofit/>
          </a:bodyPr>
          <a:lstStyle>
            <a:lvl1pPr marL="0" indent="0">
              <a:buNone/>
              <a:defRPr sz="1600"/>
            </a:lvl1pPr>
          </a:lstStyle>
          <a:p>
            <a:r>
              <a:rPr lang="en-US"/>
              <a:t>Insert image here</a:t>
            </a:r>
          </a:p>
        </p:txBody>
      </p:sp>
    </p:spTree>
    <p:extLst>
      <p:ext uri="{BB962C8B-B14F-4D97-AF65-F5344CB8AC3E}">
        <p14:creationId xmlns:p14="http://schemas.microsoft.com/office/powerpoint/2010/main" val="3570781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1" r:id="rId3"/>
    <p:sldLayoutId id="2147483675" r:id="rId4"/>
    <p:sldLayoutId id="2147483711" r:id="rId5"/>
    <p:sldLayoutId id="2147483654" r:id="rId6"/>
    <p:sldLayoutId id="2147483655" r:id="rId7"/>
    <p:sldLayoutId id="2147483653" r:id="rId8"/>
    <p:sldLayoutId id="2147483707" r:id="rId9"/>
    <p:sldLayoutId id="2147483708" r:id="rId10"/>
    <p:sldLayoutId id="2147483656" r:id="rId11"/>
    <p:sldLayoutId id="2147483657" r:id="rId12"/>
    <p:sldLayoutId id="2147483689" r:id="rId13"/>
    <p:sldLayoutId id="2147483690" r:id="rId14"/>
    <p:sldLayoutId id="2147483691" r:id="rId15"/>
    <p:sldLayoutId id="2147483692" r:id="rId16"/>
    <p:sldLayoutId id="2147483693" r:id="rId17"/>
    <p:sldLayoutId id="2147483694" r:id="rId18"/>
    <p:sldLayoutId id="2147483695" r:id="rId19"/>
    <p:sldLayoutId id="2147483666" r:id="rId20"/>
    <p:sldLayoutId id="2147483667" r:id="rId21"/>
    <p:sldLayoutId id="2147483665" r:id="rId22"/>
    <p:sldLayoutId id="2147483668" r:id="rId23"/>
    <p:sldLayoutId id="2147483669" r:id="rId24"/>
    <p:sldLayoutId id="2147483670" r:id="rId25"/>
    <p:sldLayoutId id="2147483671" r:id="rId26"/>
    <p:sldLayoutId id="2147483676" r:id="rId27"/>
    <p:sldLayoutId id="2147483681" r:id="rId28"/>
    <p:sldLayoutId id="2147483682" r:id="rId29"/>
    <p:sldLayoutId id="2147483687" r:id="rId30"/>
    <p:sldLayoutId id="2147483688" r:id="rId31"/>
    <p:sldLayoutId id="2147483678" r:id="rId32"/>
    <p:sldLayoutId id="2147483683" r:id="rId33"/>
    <p:sldLayoutId id="2147483702" r:id="rId34"/>
    <p:sldLayoutId id="2147483684" r:id="rId35"/>
    <p:sldLayoutId id="2147483698" r:id="rId36"/>
    <p:sldLayoutId id="2147483703" r:id="rId37"/>
    <p:sldLayoutId id="2147483685" r:id="rId38"/>
    <p:sldLayoutId id="2147483699" r:id="rId39"/>
    <p:sldLayoutId id="2147483704" r:id="rId40"/>
    <p:sldLayoutId id="2147483680" r:id="rId41"/>
    <p:sldLayoutId id="2147483700" r:id="rId42"/>
    <p:sldLayoutId id="2147483705" r:id="rId43"/>
    <p:sldLayoutId id="2147483686" r:id="rId44"/>
    <p:sldLayoutId id="2147483701" r:id="rId45"/>
    <p:sldLayoutId id="2147483706" r:id="rId46"/>
    <p:sldLayoutId id="2147483672" r:id="rId47"/>
    <p:sldLayoutId id="2147483696" r:id="rId48"/>
    <p:sldLayoutId id="2147483673" r:id="rId49"/>
    <p:sldLayoutId id="2147483777" r:id="rId50"/>
  </p:sldLayoutIdLst>
  <p:txStyles>
    <p:title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5B15D9-C28B-BF41-9E3E-316CDF7EED87}"/>
              </a:ext>
            </a:extLst>
          </p:cNvPr>
          <p:cNvSpPr>
            <a:spLocks noGrp="1"/>
          </p:cNvSpPr>
          <p:nvPr>
            <p:ph type="title"/>
          </p:nvPr>
        </p:nvSpPr>
        <p:spPr>
          <a:xfrm>
            <a:off x="369798" y="1"/>
            <a:ext cx="8354455" cy="620201"/>
          </a:xfrm>
        </p:spPr>
        <p:txBody>
          <a:bodyPr/>
          <a:lstStyle/>
          <a:p>
            <a:r>
              <a:rPr lang="en-US" dirty="0"/>
              <a:t>Timeline for rollout of 1547.1 and UL 1741</a:t>
            </a:r>
          </a:p>
        </p:txBody>
      </p:sp>
      <p:graphicFrame>
        <p:nvGraphicFramePr>
          <p:cNvPr id="5" name="Content Placeholder 5">
            <a:extLst>
              <a:ext uri="{FF2B5EF4-FFF2-40B4-BE49-F238E27FC236}">
                <a16:creationId xmlns:a16="http://schemas.microsoft.com/office/drawing/2014/main" id="{A668EBAF-AA38-C549-BD31-A3D2FA9B9B75}"/>
              </a:ext>
            </a:extLst>
          </p:cNvPr>
          <p:cNvGraphicFramePr>
            <a:graphicFrameLocks/>
          </p:cNvGraphicFramePr>
          <p:nvPr>
            <p:extLst>
              <p:ext uri="{D42A27DB-BD31-4B8C-83A1-F6EECF244321}">
                <p14:modId xmlns:p14="http://schemas.microsoft.com/office/powerpoint/2010/main" val="326104826"/>
              </p:ext>
            </p:extLst>
          </p:nvPr>
        </p:nvGraphicFramePr>
        <p:xfrm>
          <a:off x="369798" y="712376"/>
          <a:ext cx="8354455" cy="4050455"/>
        </p:xfrm>
        <a:graphic>
          <a:graphicData uri="http://schemas.openxmlformats.org/drawingml/2006/table">
            <a:tbl>
              <a:tblPr firstRow="1" bandRow="1">
                <a:tableStyleId>{5C22544A-7EE6-4342-B048-85BDC9FD1C3A}</a:tableStyleId>
              </a:tblPr>
              <a:tblGrid>
                <a:gridCol w="1723932">
                  <a:extLst>
                    <a:ext uri="{9D8B030D-6E8A-4147-A177-3AD203B41FA5}">
                      <a16:colId xmlns:a16="http://schemas.microsoft.com/office/drawing/2014/main" val="959733416"/>
                    </a:ext>
                  </a:extLst>
                </a:gridCol>
                <a:gridCol w="5418986">
                  <a:extLst>
                    <a:ext uri="{9D8B030D-6E8A-4147-A177-3AD203B41FA5}">
                      <a16:colId xmlns:a16="http://schemas.microsoft.com/office/drawing/2014/main" val="2829704634"/>
                    </a:ext>
                  </a:extLst>
                </a:gridCol>
                <a:gridCol w="1211537">
                  <a:extLst>
                    <a:ext uri="{9D8B030D-6E8A-4147-A177-3AD203B41FA5}">
                      <a16:colId xmlns:a16="http://schemas.microsoft.com/office/drawing/2014/main" val="1587662428"/>
                    </a:ext>
                  </a:extLst>
                </a:gridCol>
              </a:tblGrid>
              <a:tr h="257683">
                <a:tc>
                  <a:txBody>
                    <a:bodyPr/>
                    <a:lstStyle/>
                    <a:p>
                      <a:pPr marL="0" marR="0">
                        <a:spcBef>
                          <a:spcPts val="0"/>
                        </a:spcBef>
                        <a:spcAft>
                          <a:spcPts val="0"/>
                        </a:spcAft>
                      </a:pPr>
                      <a:r>
                        <a:rPr lang="en-US" sz="1200" dirty="0">
                          <a:effectLst/>
                        </a:rPr>
                        <a:t>Dates</a:t>
                      </a:r>
                      <a:endParaRPr lang="en-US" sz="1200" dirty="0">
                        <a:effectLst/>
                        <a:latin typeface="Cambria"/>
                        <a:ea typeface="MS Mincho"/>
                        <a:cs typeface="Times New Roman"/>
                      </a:endParaRPr>
                    </a:p>
                  </a:txBody>
                  <a:tcPr marL="56419" marR="56419" marT="0" marB="0" anchor="ctr"/>
                </a:tc>
                <a:tc>
                  <a:txBody>
                    <a:bodyPr/>
                    <a:lstStyle/>
                    <a:p>
                      <a:pPr marL="0" marR="0">
                        <a:spcBef>
                          <a:spcPts val="0"/>
                        </a:spcBef>
                        <a:spcAft>
                          <a:spcPts val="0"/>
                        </a:spcAft>
                      </a:pPr>
                      <a:r>
                        <a:rPr lang="en-US" sz="1200" dirty="0">
                          <a:effectLst/>
                        </a:rPr>
                        <a:t>Activities</a:t>
                      </a:r>
                      <a:endParaRPr lang="en-US" sz="1200" dirty="0">
                        <a:effectLst/>
                        <a:latin typeface="Cambria"/>
                        <a:ea typeface="MS Mincho"/>
                        <a:cs typeface="Times New Roman"/>
                      </a:endParaRPr>
                    </a:p>
                  </a:txBody>
                  <a:tcPr marL="56419" marR="56419" marT="0" marB="0" anchor="ctr"/>
                </a:tc>
                <a:tc>
                  <a:txBody>
                    <a:bodyPr/>
                    <a:lstStyle/>
                    <a:p>
                      <a:pPr marL="0" marR="0">
                        <a:spcBef>
                          <a:spcPts val="0"/>
                        </a:spcBef>
                        <a:spcAft>
                          <a:spcPts val="0"/>
                        </a:spcAft>
                      </a:pPr>
                      <a:r>
                        <a:rPr lang="en-US" sz="1200" dirty="0">
                          <a:effectLst/>
                        </a:rPr>
                        <a:t>Status</a:t>
                      </a:r>
                      <a:endParaRPr lang="en-US" sz="1200" dirty="0">
                        <a:effectLst/>
                        <a:latin typeface="Cambria"/>
                        <a:ea typeface="MS Mincho"/>
                        <a:cs typeface="Times New Roman"/>
                      </a:endParaRPr>
                    </a:p>
                  </a:txBody>
                  <a:tcPr marL="56419" marR="56419" marT="0" marB="0" anchor="ctr"/>
                </a:tc>
                <a:extLst>
                  <a:ext uri="{0D108BD9-81ED-4DB2-BD59-A6C34878D82A}">
                    <a16:rowId xmlns:a16="http://schemas.microsoft.com/office/drawing/2014/main" val="10829234"/>
                  </a:ext>
                </a:extLst>
              </a:tr>
              <a:tr h="711360">
                <a:tc>
                  <a:txBody>
                    <a:bodyPr/>
                    <a:lstStyle/>
                    <a:p>
                      <a:pPr marL="0" marR="0">
                        <a:spcBef>
                          <a:spcPts val="0"/>
                        </a:spcBef>
                        <a:spcAft>
                          <a:spcPts val="0"/>
                        </a:spcAft>
                      </a:pPr>
                      <a:r>
                        <a:rPr lang="en-US" sz="1100" dirty="0">
                          <a:effectLst/>
                        </a:rPr>
                        <a:t>April 2018</a:t>
                      </a:r>
                      <a:endParaRPr lang="en-US" sz="1100" dirty="0">
                        <a:effectLst/>
                        <a:latin typeface="Cambria"/>
                        <a:ea typeface="MS Mincho"/>
                        <a:cs typeface="Times New Roman"/>
                      </a:endParaRPr>
                    </a:p>
                  </a:txBody>
                  <a:tcPr marL="56419" marR="56419" marT="0" marB="0"/>
                </a:tc>
                <a:tc>
                  <a:txBody>
                    <a:bodyPr/>
                    <a:lstStyle/>
                    <a:p>
                      <a:pPr marL="0" marR="0">
                        <a:spcBef>
                          <a:spcPts val="0"/>
                        </a:spcBef>
                        <a:spcAft>
                          <a:spcPts val="0"/>
                        </a:spcAft>
                      </a:pPr>
                      <a:r>
                        <a:rPr lang="en-US" sz="1100" b="1" dirty="0">
                          <a:effectLst/>
                          <a:latin typeface="+mn-lt"/>
                          <a:ea typeface="MS Mincho"/>
                          <a:cs typeface="Times New Roman"/>
                        </a:rPr>
                        <a:t>Milestone:</a:t>
                      </a:r>
                      <a:r>
                        <a:rPr lang="en-US" sz="1100" dirty="0">
                          <a:effectLst/>
                          <a:latin typeface="+mn-lt"/>
                          <a:ea typeface="MS Mincho"/>
                          <a:cs typeface="Times New Roman"/>
                        </a:rPr>
                        <a:t> IEEE 1547-2018 published: New DER grid interconnection requirements established.</a:t>
                      </a:r>
                    </a:p>
                    <a:p>
                      <a:pPr marL="0" marR="0">
                        <a:spcBef>
                          <a:spcPts val="0"/>
                        </a:spcBef>
                        <a:spcAft>
                          <a:spcPts val="0"/>
                        </a:spcAft>
                      </a:pPr>
                      <a:r>
                        <a:rPr lang="en-US" sz="1100" dirty="0">
                          <a:effectLst/>
                          <a:latin typeface="+mn-lt"/>
                          <a:ea typeface="MS Mincho"/>
                          <a:cs typeface="Times New Roman"/>
                        </a:rPr>
                        <a:t>In parallel: IEEE 1547.1 update in progress. (New test procedures to verify conformance to 1547-2018)</a:t>
                      </a:r>
                    </a:p>
                  </a:txBody>
                  <a:tcPr marL="56419" marR="56419" marT="0" marB="0"/>
                </a:tc>
                <a:tc>
                  <a:txBody>
                    <a:bodyPr/>
                    <a:lstStyle/>
                    <a:p>
                      <a:pPr marL="0" marR="0">
                        <a:spcBef>
                          <a:spcPts val="0"/>
                        </a:spcBef>
                        <a:spcAft>
                          <a:spcPts val="0"/>
                        </a:spcAft>
                      </a:pPr>
                      <a:r>
                        <a:rPr lang="en-US" sz="1100" dirty="0">
                          <a:effectLst/>
                          <a:latin typeface="+mn-lt"/>
                          <a:ea typeface="MS Mincho"/>
                          <a:cs typeface="Times New Roman"/>
                        </a:rPr>
                        <a:t>Complete</a:t>
                      </a:r>
                    </a:p>
                  </a:txBody>
                  <a:tcPr marL="83585" marR="56419" marT="0" marB="0"/>
                </a:tc>
                <a:extLst>
                  <a:ext uri="{0D108BD9-81ED-4DB2-BD59-A6C34878D82A}">
                    <a16:rowId xmlns:a16="http://schemas.microsoft.com/office/drawing/2014/main" val="1336667949"/>
                  </a:ext>
                </a:extLst>
              </a:tr>
              <a:tr h="177840">
                <a:tc>
                  <a:txBody>
                    <a:bodyPr/>
                    <a:lstStyle/>
                    <a:p>
                      <a:pPr marL="0" marR="0" algn="l" defTabSz="457200" rtl="0" eaLnBrk="1" latinLnBrk="0" hangingPunct="1">
                        <a:spcBef>
                          <a:spcPts val="0"/>
                        </a:spcBef>
                        <a:spcAft>
                          <a:spcPts val="0"/>
                        </a:spcAft>
                      </a:pPr>
                      <a:r>
                        <a:rPr lang="en-US" sz="1100" kern="1200" dirty="0">
                          <a:solidFill>
                            <a:schemeClr val="dk1"/>
                          </a:solidFill>
                          <a:effectLst/>
                          <a:latin typeface="+mn-lt"/>
                          <a:ea typeface="+mn-ea"/>
                          <a:cs typeface="+mn-cs"/>
                        </a:rPr>
                        <a:t>April 2019</a:t>
                      </a:r>
                    </a:p>
                  </a:txBody>
                  <a:tcPr marL="56419" marR="56419" marT="0" marB="0"/>
                </a:tc>
                <a:tc>
                  <a:txBody>
                    <a:bodyPr/>
                    <a:lstStyle/>
                    <a:p>
                      <a:pPr marL="0" marR="0">
                        <a:spcBef>
                          <a:spcPts val="0"/>
                        </a:spcBef>
                        <a:spcAft>
                          <a:spcPts val="0"/>
                        </a:spcAft>
                      </a:pPr>
                      <a:r>
                        <a:rPr lang="en-US" sz="1100" b="1" kern="1200" dirty="0">
                          <a:solidFill>
                            <a:schemeClr val="dk1"/>
                          </a:solidFill>
                          <a:effectLst/>
                          <a:latin typeface="+mn-lt"/>
                          <a:ea typeface="MS Mincho"/>
                          <a:cs typeface="Times New Roman"/>
                        </a:rPr>
                        <a:t>Milestone: </a:t>
                      </a:r>
                      <a:r>
                        <a:rPr lang="en-US" sz="1100" kern="1200" dirty="0">
                          <a:solidFill>
                            <a:schemeClr val="dk1"/>
                          </a:solidFill>
                          <a:effectLst/>
                          <a:latin typeface="+mn-lt"/>
                          <a:ea typeface="MS Mincho"/>
                          <a:cs typeface="Times New Roman"/>
                        </a:rPr>
                        <a:t>Final WG vote to send P1547.1 Draft 9.4 to IEEE-SA</a:t>
                      </a:r>
                    </a:p>
                  </a:txBody>
                  <a:tcPr marL="56419" marR="56419" marT="0" marB="0"/>
                </a:tc>
                <a:tc>
                  <a:txBody>
                    <a:bodyPr/>
                    <a:lstStyle/>
                    <a:p>
                      <a:pPr marL="0" marR="0">
                        <a:spcBef>
                          <a:spcPts val="0"/>
                        </a:spcBef>
                        <a:spcAft>
                          <a:spcPts val="0"/>
                        </a:spcAft>
                      </a:pPr>
                      <a:r>
                        <a:rPr lang="en-US" sz="1100" dirty="0">
                          <a:effectLst/>
                          <a:latin typeface="+mn-lt"/>
                          <a:ea typeface="MS Mincho"/>
                          <a:cs typeface="Times New Roman"/>
                        </a:rPr>
                        <a:t>Complete</a:t>
                      </a:r>
                    </a:p>
                  </a:txBody>
                  <a:tcPr marL="83585" marR="56419" marT="0" marB="0"/>
                </a:tc>
                <a:extLst>
                  <a:ext uri="{0D108BD9-81ED-4DB2-BD59-A6C34878D82A}">
                    <a16:rowId xmlns:a16="http://schemas.microsoft.com/office/drawing/2014/main" val="1678846713"/>
                  </a:ext>
                </a:extLst>
              </a:tr>
              <a:tr h="177840">
                <a:tc>
                  <a:txBody>
                    <a:bodyPr/>
                    <a:lstStyle/>
                    <a:p>
                      <a:pPr marL="0" marR="0" algn="l" defTabSz="457200" rtl="0" eaLnBrk="1" latinLnBrk="0" hangingPunct="1">
                        <a:spcBef>
                          <a:spcPts val="0"/>
                        </a:spcBef>
                        <a:spcAft>
                          <a:spcPts val="0"/>
                        </a:spcAft>
                      </a:pPr>
                      <a:r>
                        <a:rPr lang="en-US" sz="1100" kern="1200" dirty="0">
                          <a:solidFill>
                            <a:schemeClr val="dk1"/>
                          </a:solidFill>
                          <a:effectLst/>
                          <a:latin typeface="+mn-lt"/>
                          <a:ea typeface="+mn-ea"/>
                          <a:cs typeface="+mn-cs"/>
                        </a:rPr>
                        <a:t>Q2-Q4 2019</a:t>
                      </a:r>
                    </a:p>
                  </a:txBody>
                  <a:tcPr marL="56419" marR="56419" marT="0" marB="0"/>
                </a:tc>
                <a:tc>
                  <a:txBody>
                    <a:bodyPr/>
                    <a:lstStyle/>
                    <a:p>
                      <a:pPr marL="0" marR="0">
                        <a:spcBef>
                          <a:spcPts val="0"/>
                        </a:spcBef>
                        <a:spcAft>
                          <a:spcPts val="0"/>
                        </a:spcAft>
                      </a:pPr>
                      <a:r>
                        <a:rPr lang="en-US" sz="1100" kern="1200" dirty="0">
                          <a:solidFill>
                            <a:schemeClr val="dk1"/>
                          </a:solidFill>
                          <a:effectLst/>
                          <a:latin typeface="+mn-lt"/>
                          <a:ea typeface="MS Mincho"/>
                          <a:cs typeface="Times New Roman"/>
                        </a:rPr>
                        <a:t>IEEE-SA balloting and ballot resolution of P1547.1 (iterative)</a:t>
                      </a:r>
                    </a:p>
                  </a:txBody>
                  <a:tcPr marL="56419" marR="56419" marT="0" marB="0"/>
                </a:tc>
                <a:tc>
                  <a:txBody>
                    <a:bodyPr/>
                    <a:lstStyle/>
                    <a:p>
                      <a:pPr marL="0" marR="0">
                        <a:spcBef>
                          <a:spcPts val="0"/>
                        </a:spcBef>
                        <a:spcAft>
                          <a:spcPts val="0"/>
                        </a:spcAft>
                      </a:pPr>
                      <a:r>
                        <a:rPr lang="en-US" sz="1100" kern="1200" dirty="0">
                          <a:solidFill>
                            <a:schemeClr val="dk1"/>
                          </a:solidFill>
                          <a:effectLst/>
                          <a:latin typeface="+mn-lt"/>
                          <a:ea typeface="MS Mincho"/>
                          <a:cs typeface="Times New Roman"/>
                        </a:rPr>
                        <a:t>Complete</a:t>
                      </a:r>
                    </a:p>
                  </a:txBody>
                  <a:tcPr marL="83585" marR="56419" marT="0" marB="0"/>
                </a:tc>
                <a:extLst>
                  <a:ext uri="{0D108BD9-81ED-4DB2-BD59-A6C34878D82A}">
                    <a16:rowId xmlns:a16="http://schemas.microsoft.com/office/drawing/2014/main" val="2903383016"/>
                  </a:ext>
                </a:extLst>
              </a:tr>
              <a:tr h="177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Q1 2020</a:t>
                      </a:r>
                    </a:p>
                  </a:txBody>
                  <a:tcPr marL="56419" marR="56419"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S Mincho"/>
                          <a:cs typeface="Times New Roman"/>
                        </a:rPr>
                        <a:t>UL 1741 begin revision draft to incorporate new 1547.1 and 1547</a:t>
                      </a:r>
                    </a:p>
                  </a:txBody>
                  <a:tcPr marL="56419" marR="56419" marT="0" marB="0"/>
                </a:tc>
                <a:tc>
                  <a:txBody>
                    <a:bodyPr/>
                    <a:lstStyle/>
                    <a:p>
                      <a:pPr marL="0" marR="0">
                        <a:spcBef>
                          <a:spcPts val="0"/>
                        </a:spcBef>
                        <a:spcAft>
                          <a:spcPts val="0"/>
                        </a:spcAft>
                      </a:pPr>
                      <a:r>
                        <a:rPr lang="en-US" sz="1100" kern="1200" dirty="0">
                          <a:solidFill>
                            <a:schemeClr val="dk1"/>
                          </a:solidFill>
                          <a:effectLst/>
                          <a:latin typeface="+mn-lt"/>
                          <a:ea typeface="MS Mincho"/>
                          <a:cs typeface="Times New Roman"/>
                        </a:rPr>
                        <a:t>Complete</a:t>
                      </a:r>
                    </a:p>
                  </a:txBody>
                  <a:tcPr marL="83585" marR="56419" marT="0" marB="0"/>
                </a:tc>
                <a:extLst>
                  <a:ext uri="{0D108BD9-81ED-4DB2-BD59-A6C34878D82A}">
                    <a16:rowId xmlns:a16="http://schemas.microsoft.com/office/drawing/2014/main" val="2858270832"/>
                  </a:ext>
                </a:extLst>
              </a:tr>
              <a:tr h="177840">
                <a:tc>
                  <a:txBody>
                    <a:bodyPr/>
                    <a:lstStyle/>
                    <a:p>
                      <a:pPr marL="0" marR="0" algn="l" defTabSz="457200" rtl="0" eaLnBrk="1" latinLnBrk="0" hangingPunct="1">
                        <a:spcBef>
                          <a:spcPts val="0"/>
                        </a:spcBef>
                        <a:spcAft>
                          <a:spcPts val="0"/>
                        </a:spcAft>
                      </a:pPr>
                      <a:r>
                        <a:rPr lang="en-US" sz="1100" kern="1200" dirty="0">
                          <a:solidFill>
                            <a:schemeClr val="dk1"/>
                          </a:solidFill>
                          <a:effectLst/>
                          <a:latin typeface="+mn-lt"/>
                          <a:ea typeface="+mn-ea"/>
                          <a:cs typeface="+mn-cs"/>
                        </a:rPr>
                        <a:t>Q1 2020</a:t>
                      </a:r>
                    </a:p>
                  </a:txBody>
                  <a:tcPr marL="56419" marR="56419" marT="0" marB="0"/>
                </a:tc>
                <a:tc>
                  <a:txBody>
                    <a:bodyPr/>
                    <a:lstStyle/>
                    <a:p>
                      <a:pPr marL="0" marR="0">
                        <a:spcBef>
                          <a:spcPts val="0"/>
                        </a:spcBef>
                        <a:spcAft>
                          <a:spcPts val="0"/>
                        </a:spcAft>
                      </a:pPr>
                      <a:r>
                        <a:rPr lang="en-US" sz="1100" b="1" kern="1200" dirty="0">
                          <a:solidFill>
                            <a:schemeClr val="dk1"/>
                          </a:solidFill>
                          <a:effectLst/>
                          <a:latin typeface="+mn-lt"/>
                          <a:ea typeface="MS Mincho"/>
                          <a:cs typeface="Times New Roman"/>
                        </a:rPr>
                        <a:t>Milestone:</a:t>
                      </a:r>
                      <a:r>
                        <a:rPr lang="en-US" sz="1100" kern="1200" dirty="0">
                          <a:solidFill>
                            <a:schemeClr val="dk1"/>
                          </a:solidFill>
                          <a:effectLst/>
                          <a:latin typeface="+mn-lt"/>
                          <a:ea typeface="MS Mincho"/>
                          <a:cs typeface="Times New Roman"/>
                        </a:rPr>
                        <a:t> IEEE-SA ballot approval of P1547.1</a:t>
                      </a:r>
                    </a:p>
                  </a:txBody>
                  <a:tcPr marL="56419" marR="56419" marT="0" marB="0"/>
                </a:tc>
                <a:tc>
                  <a:txBody>
                    <a:bodyPr/>
                    <a:lstStyle/>
                    <a:p>
                      <a:pPr marL="0" marR="0">
                        <a:spcBef>
                          <a:spcPts val="0"/>
                        </a:spcBef>
                        <a:spcAft>
                          <a:spcPts val="0"/>
                        </a:spcAft>
                      </a:pPr>
                      <a:r>
                        <a:rPr lang="en-US" sz="1100" kern="1200" dirty="0">
                          <a:solidFill>
                            <a:schemeClr val="dk1"/>
                          </a:solidFill>
                          <a:effectLst/>
                          <a:latin typeface="+mn-lt"/>
                          <a:ea typeface="MS Mincho"/>
                          <a:cs typeface="Times New Roman"/>
                        </a:rPr>
                        <a:t>Complete</a:t>
                      </a:r>
                    </a:p>
                  </a:txBody>
                  <a:tcPr marL="83585" marR="56419" marT="0" marB="0"/>
                </a:tc>
                <a:extLst>
                  <a:ext uri="{0D108BD9-81ED-4DB2-BD59-A6C34878D82A}">
                    <a16:rowId xmlns:a16="http://schemas.microsoft.com/office/drawing/2014/main" val="1066086354"/>
                  </a:ext>
                </a:extLst>
              </a:tr>
              <a:tr h="355680">
                <a:tc>
                  <a:txBody>
                    <a:bodyPr/>
                    <a:lstStyle/>
                    <a:p>
                      <a:pPr marL="0" marR="0" algn="l" defTabSz="457200" rtl="0" eaLnBrk="1" latinLnBrk="0" hangingPunct="1">
                        <a:spcBef>
                          <a:spcPts val="0"/>
                        </a:spcBef>
                        <a:spcAft>
                          <a:spcPts val="0"/>
                        </a:spcAft>
                      </a:pPr>
                      <a:r>
                        <a:rPr lang="en-US" sz="1100" kern="1200" dirty="0">
                          <a:solidFill>
                            <a:schemeClr val="dk1"/>
                          </a:solidFill>
                          <a:effectLst/>
                          <a:latin typeface="+mn-lt"/>
                          <a:ea typeface="+mn-ea"/>
                          <a:cs typeface="+mn-cs"/>
                        </a:rPr>
                        <a:t>Q1 2020</a:t>
                      </a:r>
                    </a:p>
                  </a:txBody>
                  <a:tcPr marL="56419" marR="56419" marT="0" marB="0"/>
                </a:tc>
                <a:tc>
                  <a:txBody>
                    <a:bodyPr/>
                    <a:lstStyle/>
                    <a:p>
                      <a:pPr marL="0" marR="0">
                        <a:spcBef>
                          <a:spcPts val="0"/>
                        </a:spcBef>
                        <a:spcAft>
                          <a:spcPts val="0"/>
                        </a:spcAft>
                      </a:pPr>
                      <a:r>
                        <a:rPr lang="en-US" sz="1100" kern="1200" dirty="0">
                          <a:solidFill>
                            <a:schemeClr val="dk1"/>
                          </a:solidFill>
                          <a:effectLst/>
                          <a:latin typeface="+mn-lt"/>
                          <a:ea typeface="MS Mincho"/>
                          <a:cs typeface="Times New Roman"/>
                        </a:rPr>
                        <a:t>IEEE RevCom review of P1547.1</a:t>
                      </a:r>
                    </a:p>
                    <a:p>
                      <a:pPr marL="0" marR="0">
                        <a:spcBef>
                          <a:spcPts val="0"/>
                        </a:spcBef>
                        <a:spcAft>
                          <a:spcPts val="0"/>
                        </a:spcAft>
                      </a:pPr>
                      <a:r>
                        <a:rPr lang="en-US" sz="1100" kern="1200" dirty="0">
                          <a:solidFill>
                            <a:schemeClr val="dk1"/>
                          </a:solidFill>
                          <a:effectLst/>
                          <a:latin typeface="+mn-lt"/>
                          <a:ea typeface="MS Mincho"/>
                          <a:cs typeface="Times New Roman"/>
                        </a:rPr>
                        <a:t>In parallel: Finalize UL 1741 ballot document to incorporate new 1547.1.</a:t>
                      </a:r>
                    </a:p>
                  </a:txBody>
                  <a:tcPr marL="56419" marR="56419"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S Mincho"/>
                          <a:cs typeface="Times New Roman"/>
                        </a:rPr>
                        <a:t>Complete</a:t>
                      </a:r>
                    </a:p>
                  </a:txBody>
                  <a:tcPr marL="83585" marR="56419" marT="0" marB="0"/>
                </a:tc>
                <a:extLst>
                  <a:ext uri="{0D108BD9-81ED-4DB2-BD59-A6C34878D82A}">
                    <a16:rowId xmlns:a16="http://schemas.microsoft.com/office/drawing/2014/main" val="3211537648"/>
                  </a:ext>
                </a:extLst>
              </a:tr>
              <a:tr h="177840">
                <a:tc>
                  <a:txBody>
                    <a:bodyPr/>
                    <a:lstStyle/>
                    <a:p>
                      <a:pPr marL="0" marR="0" algn="l" defTabSz="457200" rtl="0" eaLnBrk="1" latinLnBrk="0" hangingPunct="1">
                        <a:spcBef>
                          <a:spcPts val="0"/>
                        </a:spcBef>
                        <a:spcAft>
                          <a:spcPts val="0"/>
                        </a:spcAft>
                      </a:pPr>
                      <a:r>
                        <a:rPr lang="en-US" sz="1100" kern="1200" dirty="0">
                          <a:solidFill>
                            <a:schemeClr val="dk1"/>
                          </a:solidFill>
                          <a:effectLst/>
                          <a:latin typeface="+mn-lt"/>
                          <a:ea typeface="+mn-ea"/>
                          <a:cs typeface="+mn-cs"/>
                        </a:rPr>
                        <a:t>May 21, 2020</a:t>
                      </a:r>
                    </a:p>
                  </a:txBody>
                  <a:tcPr marL="56419" marR="56419" marT="0" marB="0"/>
                </a:tc>
                <a:tc>
                  <a:txBody>
                    <a:bodyPr/>
                    <a:lstStyle/>
                    <a:p>
                      <a:pPr marL="0" marR="0">
                        <a:spcBef>
                          <a:spcPts val="0"/>
                        </a:spcBef>
                        <a:spcAft>
                          <a:spcPts val="0"/>
                        </a:spcAft>
                      </a:pPr>
                      <a:r>
                        <a:rPr lang="en-US" sz="1100" b="1" kern="1200" dirty="0">
                          <a:solidFill>
                            <a:schemeClr val="dk1"/>
                          </a:solidFill>
                          <a:effectLst/>
                          <a:latin typeface="+mn-lt"/>
                          <a:ea typeface="MS Mincho"/>
                          <a:cs typeface="Times New Roman"/>
                        </a:rPr>
                        <a:t>Milestone:</a:t>
                      </a:r>
                      <a:r>
                        <a:rPr lang="en-US" sz="1100" kern="1200" dirty="0">
                          <a:solidFill>
                            <a:schemeClr val="dk1"/>
                          </a:solidFill>
                          <a:effectLst/>
                          <a:latin typeface="+mn-lt"/>
                          <a:ea typeface="MS Mincho"/>
                          <a:cs typeface="Times New Roman"/>
                        </a:rPr>
                        <a:t> 1547.1 finalization and publication</a:t>
                      </a:r>
                    </a:p>
                  </a:txBody>
                  <a:tcPr marL="56419" marR="56419"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S Mincho"/>
                          <a:cs typeface="Times New Roman"/>
                        </a:rPr>
                        <a:t>Complete</a:t>
                      </a:r>
                    </a:p>
                  </a:txBody>
                  <a:tcPr marL="83585" marR="56419" marT="0" marB="0"/>
                </a:tc>
                <a:extLst>
                  <a:ext uri="{0D108BD9-81ED-4DB2-BD59-A6C34878D82A}">
                    <a16:rowId xmlns:a16="http://schemas.microsoft.com/office/drawing/2014/main" val="1762571686"/>
                  </a:ext>
                </a:extLst>
              </a:tr>
              <a:tr h="533520">
                <a:tc>
                  <a:txBody>
                    <a:bodyPr/>
                    <a:lstStyle/>
                    <a:p>
                      <a:pPr marL="0" marR="0" algn="l" defTabSz="457200" rtl="0" eaLnBrk="1" latinLnBrk="0" hangingPunct="1">
                        <a:spcBef>
                          <a:spcPts val="0"/>
                        </a:spcBef>
                        <a:spcAft>
                          <a:spcPts val="0"/>
                        </a:spcAft>
                      </a:pPr>
                      <a:r>
                        <a:rPr lang="en-US" sz="1100" kern="1200" dirty="0">
                          <a:solidFill>
                            <a:schemeClr val="dk1"/>
                          </a:solidFill>
                          <a:effectLst/>
                          <a:latin typeface="+mn-lt"/>
                          <a:ea typeface="+mn-ea"/>
                          <a:cs typeface="+mn-cs"/>
                        </a:rPr>
                        <a:t>Q1/Q2 2020</a:t>
                      </a:r>
                    </a:p>
                  </a:txBody>
                  <a:tcPr marL="56419" marR="56419" marT="0" marB="0"/>
                </a:tc>
                <a:tc>
                  <a:txBody>
                    <a:bodyPr/>
                    <a:lstStyle/>
                    <a:p>
                      <a:pPr marL="0" marR="0">
                        <a:spcBef>
                          <a:spcPts val="0"/>
                        </a:spcBef>
                        <a:spcAft>
                          <a:spcPts val="0"/>
                        </a:spcAft>
                      </a:pPr>
                      <a:r>
                        <a:rPr lang="en-US" sz="1100" kern="1200" dirty="0">
                          <a:solidFill>
                            <a:schemeClr val="dk1"/>
                          </a:solidFill>
                          <a:effectLst/>
                          <a:latin typeface="+mn-lt"/>
                          <a:ea typeface="MS Mincho"/>
                          <a:cs typeface="Times New Roman"/>
                        </a:rPr>
                        <a:t>UL Standards Technical Panel review and ballot updated UL 1741 including UL 1741 Supplement SB (points to 1547.1 tests).</a:t>
                      </a:r>
                    </a:p>
                    <a:p>
                      <a:pPr marL="0" marR="0">
                        <a:spcBef>
                          <a:spcPts val="0"/>
                        </a:spcBef>
                        <a:spcAft>
                          <a:spcPts val="0"/>
                        </a:spcAft>
                      </a:pPr>
                      <a:r>
                        <a:rPr lang="en-US" sz="1100" kern="1200" dirty="0">
                          <a:solidFill>
                            <a:schemeClr val="dk1"/>
                          </a:solidFill>
                          <a:effectLst/>
                          <a:latin typeface="+mn-lt"/>
                          <a:ea typeface="MS Mincho"/>
                          <a:cs typeface="Times New Roman"/>
                        </a:rPr>
                        <a:t>UL 1741 SA remains available for now</a:t>
                      </a:r>
                    </a:p>
                  </a:txBody>
                  <a:tcPr marL="56419" marR="56419" marT="0" marB="0"/>
                </a:tc>
                <a:tc>
                  <a:txBody>
                    <a:bodyPr/>
                    <a:lstStyle/>
                    <a:p>
                      <a:pPr marL="0" marR="0">
                        <a:spcBef>
                          <a:spcPts val="0"/>
                        </a:spcBef>
                        <a:spcAft>
                          <a:spcPts val="0"/>
                        </a:spcAft>
                      </a:pPr>
                      <a:r>
                        <a:rPr lang="en-US" sz="1100" dirty="0">
                          <a:effectLst/>
                          <a:latin typeface="+mn-lt"/>
                          <a:ea typeface="MS Mincho"/>
                          <a:cs typeface="Times New Roman"/>
                        </a:rPr>
                        <a:t>In progress</a:t>
                      </a:r>
                    </a:p>
                  </a:txBody>
                  <a:tcPr marL="83585" marR="56419" marT="0" marB="0"/>
                </a:tc>
                <a:extLst>
                  <a:ext uri="{0D108BD9-81ED-4DB2-BD59-A6C34878D82A}">
                    <a16:rowId xmlns:a16="http://schemas.microsoft.com/office/drawing/2014/main" val="4148566561"/>
                  </a:ext>
                </a:extLst>
              </a:tr>
              <a:tr h="355680">
                <a:tc>
                  <a:txBody>
                    <a:bodyPr/>
                    <a:lstStyle/>
                    <a:p>
                      <a:pPr marL="0" marR="0" algn="l" defTabSz="457200" rtl="0" eaLnBrk="1" latinLnBrk="0" hangingPunct="1">
                        <a:spcBef>
                          <a:spcPts val="0"/>
                        </a:spcBef>
                        <a:spcAft>
                          <a:spcPts val="0"/>
                        </a:spcAft>
                      </a:pPr>
                      <a:r>
                        <a:rPr lang="en-US" sz="1100" kern="1200" dirty="0">
                          <a:solidFill>
                            <a:schemeClr val="dk1"/>
                          </a:solidFill>
                          <a:effectLst/>
                          <a:latin typeface="+mn-lt"/>
                          <a:ea typeface="+mn-ea"/>
                          <a:cs typeface="+mn-cs"/>
                        </a:rPr>
                        <a:t>2020</a:t>
                      </a:r>
                    </a:p>
                  </a:txBody>
                  <a:tcPr marL="56419" marR="56419" marT="0" marB="0"/>
                </a:tc>
                <a:tc>
                  <a:txBody>
                    <a:bodyPr/>
                    <a:lstStyle/>
                    <a:p>
                      <a:pPr marL="0" marR="0">
                        <a:spcBef>
                          <a:spcPts val="0"/>
                        </a:spcBef>
                        <a:spcAft>
                          <a:spcPts val="0"/>
                        </a:spcAft>
                      </a:pPr>
                      <a:r>
                        <a:rPr lang="en-US" sz="1100" kern="1200" dirty="0">
                          <a:solidFill>
                            <a:schemeClr val="dk1"/>
                          </a:solidFill>
                          <a:effectLst/>
                          <a:latin typeface="+mn-lt"/>
                          <a:ea typeface="MS Mincho"/>
                          <a:cs typeface="Times New Roman"/>
                        </a:rPr>
                        <a:t>Utilities/regulators/stakeholders may begin process to adopt 1547-2018 (including selection of DER Categories and settings)</a:t>
                      </a:r>
                    </a:p>
                  </a:txBody>
                  <a:tcPr marL="56419" marR="56419" marT="0" marB="0"/>
                </a:tc>
                <a:tc>
                  <a:txBody>
                    <a:bodyPr/>
                    <a:lstStyle/>
                    <a:p>
                      <a:pPr marL="0" marR="0">
                        <a:spcBef>
                          <a:spcPts val="0"/>
                        </a:spcBef>
                        <a:spcAft>
                          <a:spcPts val="0"/>
                        </a:spcAft>
                      </a:pPr>
                      <a:r>
                        <a:rPr lang="en-US" sz="1100" dirty="0">
                          <a:effectLst/>
                          <a:latin typeface="+mn-lt"/>
                          <a:ea typeface="MS Mincho"/>
                          <a:cs typeface="Times New Roman"/>
                        </a:rPr>
                        <a:t>In progress</a:t>
                      </a:r>
                    </a:p>
                  </a:txBody>
                  <a:tcPr marL="83585" marR="56419" marT="0" marB="0"/>
                </a:tc>
                <a:extLst>
                  <a:ext uri="{0D108BD9-81ED-4DB2-BD59-A6C34878D82A}">
                    <a16:rowId xmlns:a16="http://schemas.microsoft.com/office/drawing/2014/main" val="1623006359"/>
                  </a:ext>
                </a:extLst>
              </a:tr>
              <a:tr h="177840">
                <a:tc>
                  <a:txBody>
                    <a:bodyPr/>
                    <a:lstStyle/>
                    <a:p>
                      <a:pPr marL="0" marR="0" algn="l" defTabSz="457200" rtl="0" eaLnBrk="1" latinLnBrk="0" hangingPunct="1">
                        <a:spcBef>
                          <a:spcPts val="0"/>
                        </a:spcBef>
                        <a:spcAft>
                          <a:spcPts val="0"/>
                        </a:spcAft>
                      </a:pPr>
                      <a:r>
                        <a:rPr lang="en-US" sz="1100" kern="1200" dirty="0">
                          <a:solidFill>
                            <a:schemeClr val="dk1"/>
                          </a:solidFill>
                          <a:effectLst/>
                          <a:latin typeface="+mn-lt"/>
                          <a:ea typeface="+mn-ea"/>
                          <a:cs typeface="+mn-cs"/>
                        </a:rPr>
                        <a:t>Q3 2020</a:t>
                      </a:r>
                    </a:p>
                  </a:txBody>
                  <a:tcPr marL="56419" marR="56419" marT="0" marB="0"/>
                </a:tc>
                <a:tc>
                  <a:txBody>
                    <a:bodyPr/>
                    <a:lstStyle/>
                    <a:p>
                      <a:pPr marL="0" marR="0">
                        <a:spcBef>
                          <a:spcPts val="0"/>
                        </a:spcBef>
                        <a:spcAft>
                          <a:spcPts val="0"/>
                        </a:spcAft>
                      </a:pPr>
                      <a:r>
                        <a:rPr lang="en-US" sz="1100" b="1" kern="1200" dirty="0">
                          <a:solidFill>
                            <a:schemeClr val="dk1"/>
                          </a:solidFill>
                          <a:effectLst/>
                          <a:latin typeface="+mn-lt"/>
                          <a:ea typeface="MS Mincho"/>
                          <a:cs typeface="Times New Roman"/>
                        </a:rPr>
                        <a:t>Milestone:</a:t>
                      </a:r>
                      <a:r>
                        <a:rPr lang="en-US" sz="1100" kern="1200" dirty="0">
                          <a:solidFill>
                            <a:schemeClr val="dk1"/>
                          </a:solidFill>
                          <a:effectLst/>
                          <a:latin typeface="+mn-lt"/>
                          <a:ea typeface="MS Mincho"/>
                          <a:cs typeface="Times New Roman"/>
                        </a:rPr>
                        <a:t> UL 1741 update published</a:t>
                      </a:r>
                    </a:p>
                  </a:txBody>
                  <a:tcPr marL="56419" marR="56419" marT="0" marB="0"/>
                </a:tc>
                <a:tc>
                  <a:txBody>
                    <a:bodyPr/>
                    <a:lstStyle/>
                    <a:p>
                      <a:pPr marL="0" marR="0">
                        <a:spcBef>
                          <a:spcPts val="0"/>
                        </a:spcBef>
                        <a:spcAft>
                          <a:spcPts val="0"/>
                        </a:spcAft>
                      </a:pPr>
                      <a:endParaRPr lang="en-US" sz="1100" dirty="0">
                        <a:effectLst/>
                        <a:latin typeface="+mn-lt"/>
                        <a:ea typeface="MS Mincho"/>
                        <a:cs typeface="Times New Roman"/>
                      </a:endParaRPr>
                    </a:p>
                  </a:txBody>
                  <a:tcPr marL="83585" marR="56419" marT="0" marB="0"/>
                </a:tc>
                <a:extLst>
                  <a:ext uri="{0D108BD9-81ED-4DB2-BD59-A6C34878D82A}">
                    <a16:rowId xmlns:a16="http://schemas.microsoft.com/office/drawing/2014/main" val="2021940069"/>
                  </a:ext>
                </a:extLst>
              </a:tr>
              <a:tr h="177840">
                <a:tc>
                  <a:txBody>
                    <a:bodyPr/>
                    <a:lstStyle/>
                    <a:p>
                      <a:pPr marL="0" marR="0" algn="l" defTabSz="457200" rtl="0" eaLnBrk="1" latinLnBrk="0" hangingPunct="1">
                        <a:spcBef>
                          <a:spcPts val="0"/>
                        </a:spcBef>
                        <a:spcAft>
                          <a:spcPts val="0"/>
                        </a:spcAft>
                      </a:pPr>
                      <a:r>
                        <a:rPr lang="en-US" sz="1100" kern="1200" dirty="0">
                          <a:solidFill>
                            <a:schemeClr val="dk1"/>
                          </a:solidFill>
                          <a:effectLst/>
                          <a:latin typeface="+mn-lt"/>
                          <a:ea typeface="+mn-ea"/>
                          <a:cs typeface="+mn-cs"/>
                        </a:rPr>
                        <a:t>Q3 2020 – Q4 2021</a:t>
                      </a:r>
                    </a:p>
                  </a:txBody>
                  <a:tcPr marL="56419" marR="56419" marT="0" marB="0"/>
                </a:tc>
                <a:tc>
                  <a:txBody>
                    <a:bodyPr/>
                    <a:lstStyle/>
                    <a:p>
                      <a:pPr marL="0" marR="0">
                        <a:spcBef>
                          <a:spcPts val="0"/>
                        </a:spcBef>
                        <a:spcAft>
                          <a:spcPts val="0"/>
                        </a:spcAft>
                      </a:pPr>
                      <a:r>
                        <a:rPr lang="en-US" sz="1100" kern="1200" dirty="0">
                          <a:solidFill>
                            <a:schemeClr val="dk1"/>
                          </a:solidFill>
                          <a:effectLst/>
                          <a:latin typeface="+mn-lt"/>
                          <a:ea typeface="MS Mincho"/>
                          <a:cs typeface="Times New Roman"/>
                        </a:rPr>
                        <a:t>Inverter manufacturers update and recertify products to UL 1741</a:t>
                      </a:r>
                    </a:p>
                  </a:txBody>
                  <a:tcPr marL="56419" marR="56419" marT="0" marB="0"/>
                </a:tc>
                <a:tc>
                  <a:txBody>
                    <a:bodyPr/>
                    <a:lstStyle/>
                    <a:p>
                      <a:pPr marL="0" marR="0">
                        <a:spcBef>
                          <a:spcPts val="0"/>
                        </a:spcBef>
                        <a:spcAft>
                          <a:spcPts val="0"/>
                        </a:spcAft>
                      </a:pPr>
                      <a:r>
                        <a:rPr lang="en-US" sz="1100">
                          <a:effectLst/>
                          <a:latin typeface="+mn-lt"/>
                          <a:ea typeface="MS Mincho"/>
                          <a:cs typeface="Times New Roman"/>
                        </a:rPr>
                        <a:t>In progress</a:t>
                      </a:r>
                      <a:endParaRPr lang="en-US" sz="1100" dirty="0">
                        <a:effectLst/>
                        <a:latin typeface="+mn-lt"/>
                        <a:ea typeface="MS Mincho"/>
                        <a:cs typeface="Times New Roman"/>
                      </a:endParaRPr>
                    </a:p>
                  </a:txBody>
                  <a:tcPr marL="83585" marR="56419" marT="0" marB="0"/>
                </a:tc>
                <a:extLst>
                  <a:ext uri="{0D108BD9-81ED-4DB2-BD59-A6C34878D82A}">
                    <a16:rowId xmlns:a16="http://schemas.microsoft.com/office/drawing/2014/main" val="4011324481"/>
                  </a:ext>
                </a:extLst>
              </a:tr>
              <a:tr h="355680">
                <a:tc>
                  <a:txBody>
                    <a:bodyPr/>
                    <a:lstStyle/>
                    <a:p>
                      <a:pPr marL="0" marR="0" algn="l" defTabSz="457200" rtl="0" eaLnBrk="1" latinLnBrk="0" hangingPunct="1">
                        <a:spcBef>
                          <a:spcPts val="0"/>
                        </a:spcBef>
                        <a:spcAft>
                          <a:spcPts val="0"/>
                        </a:spcAft>
                      </a:pPr>
                      <a:r>
                        <a:rPr lang="en-US" sz="1100" kern="1200" dirty="0">
                          <a:solidFill>
                            <a:schemeClr val="dk1"/>
                          </a:solidFill>
                          <a:effectLst/>
                          <a:latin typeface="+mn-lt"/>
                          <a:ea typeface="+mn-ea"/>
                          <a:cs typeface="+mn-cs"/>
                        </a:rPr>
                        <a:t>Q4 2020 – Q4 2021</a:t>
                      </a:r>
                    </a:p>
                  </a:txBody>
                  <a:tcPr marL="56419" marR="56419" marT="0" marB="0"/>
                </a:tc>
                <a:tc>
                  <a:txBody>
                    <a:bodyPr/>
                    <a:lstStyle/>
                    <a:p>
                      <a:pPr marL="0" marR="0">
                        <a:spcBef>
                          <a:spcPts val="0"/>
                        </a:spcBef>
                        <a:spcAft>
                          <a:spcPts val="0"/>
                        </a:spcAft>
                      </a:pPr>
                      <a:r>
                        <a:rPr lang="en-US" sz="1100" kern="1200" dirty="0">
                          <a:solidFill>
                            <a:schemeClr val="dk1"/>
                          </a:solidFill>
                          <a:effectLst/>
                          <a:latin typeface="+mn-lt"/>
                          <a:ea typeface="MS Mincho"/>
                          <a:cs typeface="Times New Roman"/>
                        </a:rPr>
                        <a:t>UL 1741 / 1547-2018 compliant inverters expected to be available on market.  </a:t>
                      </a:r>
                      <a:r>
                        <a:rPr lang="en-US" sz="1100" kern="1200">
                          <a:solidFill>
                            <a:schemeClr val="dk1"/>
                          </a:solidFill>
                          <a:effectLst/>
                          <a:latin typeface="+mn-lt"/>
                          <a:ea typeface="MS Mincho"/>
                          <a:cs typeface="Times New Roman"/>
                        </a:rPr>
                        <a:t>(Date </a:t>
                      </a:r>
                      <a:r>
                        <a:rPr lang="en-US" sz="1100" kern="1200" dirty="0">
                          <a:solidFill>
                            <a:schemeClr val="dk1"/>
                          </a:solidFill>
                          <a:effectLst/>
                          <a:latin typeface="+mn-lt"/>
                          <a:ea typeface="MS Mincho"/>
                          <a:cs typeface="Times New Roman"/>
                        </a:rPr>
                        <a:t>expected to vary by manufacturer within </a:t>
                      </a:r>
                      <a:r>
                        <a:rPr lang="en-US" sz="1100" kern="1200">
                          <a:solidFill>
                            <a:schemeClr val="dk1"/>
                          </a:solidFill>
                          <a:effectLst/>
                          <a:latin typeface="+mn-lt"/>
                          <a:ea typeface="MS Mincho"/>
                          <a:cs typeface="Times New Roman"/>
                        </a:rPr>
                        <a:t>this window.)</a:t>
                      </a:r>
                      <a:endParaRPr lang="en-US" sz="1100" kern="1200" dirty="0">
                        <a:solidFill>
                          <a:schemeClr val="dk1"/>
                        </a:solidFill>
                        <a:effectLst/>
                        <a:latin typeface="+mn-lt"/>
                        <a:ea typeface="MS Mincho"/>
                        <a:cs typeface="Times New Roman"/>
                      </a:endParaRPr>
                    </a:p>
                  </a:txBody>
                  <a:tcPr marL="56419" marR="56419" marT="0" marB="0"/>
                </a:tc>
                <a:tc>
                  <a:txBody>
                    <a:bodyPr/>
                    <a:lstStyle/>
                    <a:p>
                      <a:pPr marL="0" marR="0">
                        <a:spcBef>
                          <a:spcPts val="0"/>
                        </a:spcBef>
                        <a:spcAft>
                          <a:spcPts val="0"/>
                        </a:spcAft>
                      </a:pPr>
                      <a:endParaRPr lang="en-US" sz="1100" dirty="0">
                        <a:effectLst/>
                        <a:latin typeface="+mn-lt"/>
                        <a:ea typeface="MS Mincho"/>
                        <a:cs typeface="Times New Roman"/>
                      </a:endParaRPr>
                    </a:p>
                  </a:txBody>
                  <a:tcPr marL="83585" marR="56419" marT="0" marB="0"/>
                </a:tc>
                <a:extLst>
                  <a:ext uri="{0D108BD9-81ED-4DB2-BD59-A6C34878D82A}">
                    <a16:rowId xmlns:a16="http://schemas.microsoft.com/office/drawing/2014/main" val="3432259315"/>
                  </a:ext>
                </a:extLst>
              </a:tr>
              <a:tr h="235972">
                <a:tc>
                  <a:txBody>
                    <a:bodyPr/>
                    <a:lstStyle/>
                    <a:p>
                      <a:pPr marL="0" marR="0" algn="l" defTabSz="457200" rtl="0" eaLnBrk="1" latinLnBrk="0" hangingPunct="1">
                        <a:spcBef>
                          <a:spcPts val="0"/>
                        </a:spcBef>
                        <a:spcAft>
                          <a:spcPts val="0"/>
                        </a:spcAft>
                      </a:pPr>
                      <a:r>
                        <a:rPr lang="en-US" sz="1100" kern="1200" dirty="0">
                          <a:solidFill>
                            <a:schemeClr val="dk1"/>
                          </a:solidFill>
                          <a:effectLst/>
                          <a:latin typeface="+mn-lt"/>
                          <a:ea typeface="+mn-ea"/>
                          <a:cs typeface="+mn-cs"/>
                        </a:rPr>
                        <a:t>Q4 2021 – Future </a:t>
                      </a:r>
                    </a:p>
                  </a:txBody>
                  <a:tcPr marL="56419" marR="56419" marT="0" marB="0"/>
                </a:tc>
                <a:tc>
                  <a:txBody>
                    <a:bodyPr/>
                    <a:lstStyle/>
                    <a:p>
                      <a:pPr marL="0" marR="0">
                        <a:spcBef>
                          <a:spcPts val="0"/>
                        </a:spcBef>
                        <a:spcAft>
                          <a:spcPts val="0"/>
                        </a:spcAft>
                      </a:pPr>
                      <a:r>
                        <a:rPr lang="en-US" sz="1100" kern="1200" dirty="0">
                          <a:solidFill>
                            <a:schemeClr val="dk1"/>
                          </a:solidFill>
                          <a:effectLst/>
                          <a:latin typeface="+mn-lt"/>
                          <a:ea typeface="MS Mincho"/>
                          <a:cs typeface="Times New Roman"/>
                        </a:rPr>
                        <a:t>Utilities anticipated to begin enforcement of 1547-2018</a:t>
                      </a:r>
                    </a:p>
                  </a:txBody>
                  <a:tcPr marL="56419" marR="56419" marT="0" marB="0"/>
                </a:tc>
                <a:tc>
                  <a:txBody>
                    <a:bodyPr/>
                    <a:lstStyle/>
                    <a:p>
                      <a:pPr marL="0" marR="0">
                        <a:spcBef>
                          <a:spcPts val="0"/>
                        </a:spcBef>
                        <a:spcAft>
                          <a:spcPts val="0"/>
                        </a:spcAft>
                      </a:pPr>
                      <a:endParaRPr lang="en-US" sz="1100" dirty="0">
                        <a:effectLst/>
                        <a:latin typeface="+mn-lt"/>
                        <a:ea typeface="MS Mincho"/>
                        <a:cs typeface="Times New Roman"/>
                      </a:endParaRPr>
                    </a:p>
                  </a:txBody>
                  <a:tcPr marL="83585" marR="56419" marT="0" marB="0"/>
                </a:tc>
                <a:extLst>
                  <a:ext uri="{0D108BD9-81ED-4DB2-BD59-A6C34878D82A}">
                    <a16:rowId xmlns:a16="http://schemas.microsoft.com/office/drawing/2014/main" val="1299486765"/>
                  </a:ext>
                </a:extLst>
              </a:tr>
            </a:tbl>
          </a:graphicData>
        </a:graphic>
      </p:graphicFrame>
    </p:spTree>
    <p:extLst>
      <p:ext uri="{BB962C8B-B14F-4D97-AF65-F5344CB8AC3E}">
        <p14:creationId xmlns:p14="http://schemas.microsoft.com/office/powerpoint/2010/main" val="602343987"/>
      </p:ext>
    </p:extLst>
  </p:cSld>
  <p:clrMapOvr>
    <a:masterClrMapping/>
  </p:clrMapOvr>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9-presentation-2019" id="{E8A68D52-70D5-1F45-9E2B-50DC26CDF849}" vid="{0CCD6724-4B42-BC4D-AA89-F63B9FDE5D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DB69EF6A945C499F7DC39B069A0E48" ma:contentTypeVersion="6" ma:contentTypeDescription="Create a new document." ma:contentTypeScope="" ma:versionID="5df04ff33167e4fedab3b008c59cc1ab">
  <xsd:schema xmlns:xsd="http://www.w3.org/2001/XMLSchema" xmlns:xs="http://www.w3.org/2001/XMLSchema" xmlns:p="http://schemas.microsoft.com/office/2006/metadata/properties" xmlns:ns2="e31303f0-2aba-46dd-a380-1ac0b19d2619" xmlns:ns3="43f80449-a2a2-4415-8492-9738706ee3a7" targetNamespace="http://schemas.microsoft.com/office/2006/metadata/properties" ma:root="true" ma:fieldsID="f3d8ba06c444354671ba2f915ccb07cb" ns2:_="" ns3:_="">
    <xsd:import namespace="e31303f0-2aba-46dd-a380-1ac0b19d2619"/>
    <xsd:import namespace="43f80449-a2a2-4415-8492-9738706ee3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1303f0-2aba-46dd-a380-1ac0b19d26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f80449-a2a2-4415-8492-9738706ee3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0FCB64-E0D5-413F-8215-3FF9FED13B2F}">
  <ds:schemaRefs>
    <ds:schemaRef ds:uri="http://schemas.microsoft.com/office/2006/metadata/properties"/>
    <ds:schemaRef ds:uri="http://purl.org/dc/dcmitype/"/>
    <ds:schemaRef ds:uri="e31303f0-2aba-46dd-a380-1ac0b19d2619"/>
    <ds:schemaRef ds:uri="http://purl.org/dc/terms/"/>
    <ds:schemaRef ds:uri="43f80449-a2a2-4415-8492-9738706ee3a7"/>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6DD1C6B-A311-441F-A1AD-5BDFDDF5E3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1303f0-2aba-46dd-a380-1ac0b19d2619"/>
    <ds:schemaRef ds:uri="43f80449-a2a2-4415-8492-9738706ee3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BA94EB-49BF-4AFF-A97B-0D38B280CB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8323</TotalTime>
  <Words>251</Words>
  <Application>Microsoft Office PowerPoint</Application>
  <PresentationFormat>On-screen Show (16:9)</PresentationFormat>
  <Paragraphs>43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Office Theme</vt:lpstr>
      <vt:lpstr>Timeline for rollout of 1547.1 and UL 1741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Ford, Bridget;Van Becelaere, Kimberly</dc:creator>
  <cp:keywords>ARIES Presentation;ES Slides Updated May 4 2020</cp:keywords>
  <cp:lastModifiedBy>Courtney</cp:lastModifiedBy>
  <cp:revision>129</cp:revision>
  <dcterms:created xsi:type="dcterms:W3CDTF">2020-02-04T15:37:32Z</dcterms:created>
  <dcterms:modified xsi:type="dcterms:W3CDTF">2020-07-10T21:44:24Z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0x01010011DB69EF6A945C499F7DC39B069A0E48</vt:lpwstr>
  </property>
</Properties>
</file>